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4" r:id="rId3"/>
    <p:sldId id="296" r:id="rId4"/>
    <p:sldId id="281" r:id="rId5"/>
    <p:sldId id="257" r:id="rId6"/>
    <p:sldId id="312" r:id="rId7"/>
    <p:sldId id="317" r:id="rId8"/>
    <p:sldId id="299" r:id="rId9"/>
    <p:sldId id="298" r:id="rId10"/>
    <p:sldId id="293" r:id="rId11"/>
    <p:sldId id="300" r:id="rId12"/>
    <p:sldId id="297" r:id="rId13"/>
    <p:sldId id="305" r:id="rId14"/>
    <p:sldId id="303" r:id="rId15"/>
    <p:sldId id="316" r:id="rId16"/>
    <p:sldId id="304" r:id="rId17"/>
    <p:sldId id="302" r:id="rId18"/>
    <p:sldId id="286" r:id="rId19"/>
    <p:sldId id="308" r:id="rId20"/>
    <p:sldId id="307" r:id="rId21"/>
    <p:sldId id="318" r:id="rId22"/>
    <p:sldId id="306" r:id="rId23"/>
    <p:sldId id="309" r:id="rId24"/>
    <p:sldId id="311" r:id="rId25"/>
    <p:sldId id="313" r:id="rId26"/>
    <p:sldId id="315" r:id="rId27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nka" initials="P" lastIdx="6" clrIdx="0">
    <p:extLst>
      <p:ext uri="{19B8F6BF-5375-455C-9EA6-DF929625EA0E}">
        <p15:presenceInfo xmlns:p15="http://schemas.microsoft.com/office/powerpoint/2012/main" userId="Pon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9DA"/>
    <a:srgbClr val="FF2600"/>
    <a:srgbClr val="CDA97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EEBB0-8D3D-4648-BE7F-193F85B6FB5B}" v="1473" dt="2020-05-16T20:27:48.573"/>
    <p1510:client id="{3D6A65DF-3399-4E42-A38F-FD5A5FDCFDCA}" v="98" dt="2020-05-16T16:03:28.056"/>
    <p1510:client id="{A3477626-F574-9B4D-A666-EC392F272217}" v="16" dt="2020-05-16T15:11:57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3"/>
  </p:normalViewPr>
  <p:slideViewPr>
    <p:cSldViewPr snapToGrid="0">
      <p:cViewPr varScale="1">
        <p:scale>
          <a:sx n="89" d="100"/>
          <a:sy n="89" d="100"/>
        </p:scale>
        <p:origin x="159" y="63"/>
      </p:cViewPr>
      <p:guideLst>
        <p:guide orient="horz" pos="2137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943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0322A2-04D1-9B4A-AFBE-637420FC70CA}" type="doc">
      <dgm:prSet loTypeId="urn:microsoft.com/office/officeart/2005/8/layout/vList3" loCatId="" qsTypeId="urn:microsoft.com/office/officeart/2005/8/quickstyle/simple1" qsCatId="simple" csTypeId="urn:microsoft.com/office/officeart/2005/8/colors/accent2_1" csCatId="accent2" phldr="1"/>
      <dgm:spPr/>
    </dgm:pt>
    <dgm:pt modelId="{264106F1-4E3F-1348-9926-864509FC5B26}">
      <dgm:prSet phldrT="[Текст]" custT="1"/>
      <dgm:spPr/>
      <dgm:t>
        <a:bodyPr/>
        <a:lstStyle/>
        <a:p>
          <a:r>
            <a:rPr lang="ru-RU" sz="2400" b="0" i="0" dirty="0">
              <a:latin typeface="Arial" panose="020B0604020202020204" pitchFamily="34" charset="0"/>
              <a:cs typeface="Arial" panose="020B0604020202020204" pitchFamily="34" charset="0"/>
            </a:rPr>
            <a:t>Систематизация исходных данных</a:t>
          </a:r>
        </a:p>
      </dgm:t>
    </dgm:pt>
    <dgm:pt modelId="{77AB77B0-FC5F-1B49-B62D-388F78A3575E}" type="parTrans" cxnId="{3D5CC35C-DAE7-1144-A58F-A89BC1590CDE}">
      <dgm:prSet/>
      <dgm:spPr/>
      <dgm:t>
        <a:bodyPr/>
        <a:lstStyle/>
        <a:p>
          <a:endParaRPr lang="ru-RU"/>
        </a:p>
      </dgm:t>
    </dgm:pt>
    <dgm:pt modelId="{938DDC3B-226C-B64C-9C80-E869FD1E849B}" type="sibTrans" cxnId="{3D5CC35C-DAE7-1144-A58F-A89BC1590CDE}">
      <dgm:prSet/>
      <dgm:spPr/>
      <dgm:t>
        <a:bodyPr/>
        <a:lstStyle/>
        <a:p>
          <a:endParaRPr lang="ru-RU"/>
        </a:p>
      </dgm:t>
    </dgm:pt>
    <dgm:pt modelId="{737F8ACF-DA9F-794F-97AF-8494DC8C41DD}">
      <dgm:prSet phldrT="[Текст]" custT="1"/>
      <dgm:spPr/>
      <dgm:t>
        <a:bodyPr/>
        <a:lstStyle/>
        <a:p>
          <a:r>
            <a:rPr lang="ru-RU" sz="2400" dirty="0"/>
            <a:t>Создание ведомости объемов работ</a:t>
          </a:r>
        </a:p>
      </dgm:t>
    </dgm:pt>
    <dgm:pt modelId="{B18A813F-35E4-0B41-8C17-11657748886A}" type="parTrans" cxnId="{1FC5AF25-D0EF-1049-B1AA-30CC5925A7A3}">
      <dgm:prSet/>
      <dgm:spPr/>
      <dgm:t>
        <a:bodyPr/>
        <a:lstStyle/>
        <a:p>
          <a:endParaRPr lang="ru-RU"/>
        </a:p>
      </dgm:t>
    </dgm:pt>
    <dgm:pt modelId="{2D8F7AD0-DD5E-4A45-9E6A-ECD67B623543}" type="sibTrans" cxnId="{1FC5AF25-D0EF-1049-B1AA-30CC5925A7A3}">
      <dgm:prSet/>
      <dgm:spPr/>
      <dgm:t>
        <a:bodyPr/>
        <a:lstStyle/>
        <a:p>
          <a:endParaRPr lang="ru-RU"/>
        </a:p>
      </dgm:t>
    </dgm:pt>
    <dgm:pt modelId="{D61E8C4B-83B1-6141-BC93-DB3A2D637E65}">
      <dgm:prSet phldrT="[Текст]" custT="1"/>
      <dgm:spPr/>
      <dgm:t>
        <a:bodyPr/>
        <a:lstStyle/>
        <a:p>
          <a:r>
            <a:rPr lang="ru-RU" sz="2400"/>
            <a:t>Создание опалубочных чертежей</a:t>
          </a:r>
          <a:endParaRPr lang="ru-RU" sz="2400" dirty="0"/>
        </a:p>
      </dgm:t>
    </dgm:pt>
    <dgm:pt modelId="{39633656-1D75-4D47-814D-3AE55C9FAC4F}" type="parTrans" cxnId="{FEADCBE4-63A4-0746-A73C-BA892C961313}">
      <dgm:prSet/>
      <dgm:spPr/>
      <dgm:t>
        <a:bodyPr/>
        <a:lstStyle/>
        <a:p>
          <a:endParaRPr lang="ru-RU"/>
        </a:p>
      </dgm:t>
    </dgm:pt>
    <dgm:pt modelId="{FCD11EBC-0635-BB4F-A06F-57BA7B52C0BD}" type="sibTrans" cxnId="{FEADCBE4-63A4-0746-A73C-BA892C961313}">
      <dgm:prSet/>
      <dgm:spPr/>
      <dgm:t>
        <a:bodyPr/>
        <a:lstStyle/>
        <a:p>
          <a:endParaRPr lang="ru-RU"/>
        </a:p>
      </dgm:t>
    </dgm:pt>
    <dgm:pt modelId="{4C7AB5D6-A31F-1046-8FDF-A1AFF4044342}">
      <dgm:prSet phldrT="[Текст]" custT="1"/>
      <dgm:spPr/>
      <dgm:t>
        <a:bodyPr/>
        <a:lstStyle/>
        <a:p>
          <a:r>
            <a:rPr lang="ru-RU" sz="2400" dirty="0"/>
            <a:t>Исключение несоответствий между разделами</a:t>
          </a:r>
        </a:p>
      </dgm:t>
    </dgm:pt>
    <dgm:pt modelId="{5B735AE0-D970-284B-8892-1129F83E2E07}" type="parTrans" cxnId="{3CC44D87-481B-3243-A148-EABFD07A62AA}">
      <dgm:prSet/>
      <dgm:spPr/>
      <dgm:t>
        <a:bodyPr/>
        <a:lstStyle/>
        <a:p>
          <a:endParaRPr lang="ru-RU"/>
        </a:p>
      </dgm:t>
    </dgm:pt>
    <dgm:pt modelId="{1CAAA2D9-EE5B-8A49-A0EA-94C1BCF8C286}" type="sibTrans" cxnId="{3CC44D87-481B-3243-A148-EABFD07A62AA}">
      <dgm:prSet/>
      <dgm:spPr/>
      <dgm:t>
        <a:bodyPr/>
        <a:lstStyle/>
        <a:p>
          <a:endParaRPr lang="ru-RU"/>
        </a:p>
      </dgm:t>
    </dgm:pt>
    <dgm:pt modelId="{EBA695E6-3616-584B-ADB9-1BC767543C22}">
      <dgm:prSet phldrT="[Текст]" custT="1"/>
      <dgm:spPr/>
      <dgm:t>
        <a:bodyPr/>
        <a:lstStyle/>
        <a:p>
          <a:r>
            <a:rPr lang="ru-RU" sz="2400" dirty="0"/>
            <a:t>Создание </a:t>
          </a:r>
          <a:r>
            <a:rPr lang="en-US" sz="2400" dirty="0"/>
            <a:t>BIM-</a:t>
          </a:r>
          <a:r>
            <a:rPr lang="ru-RU" sz="2400" dirty="0"/>
            <a:t>модели</a:t>
          </a:r>
        </a:p>
      </dgm:t>
    </dgm:pt>
    <dgm:pt modelId="{27E78313-E23F-FC4D-9E8E-CC23CDC08F20}" type="parTrans" cxnId="{EA42916E-61F2-D149-AE42-B6214319DAAB}">
      <dgm:prSet/>
      <dgm:spPr/>
      <dgm:t>
        <a:bodyPr/>
        <a:lstStyle/>
        <a:p>
          <a:endParaRPr lang="ru-RU"/>
        </a:p>
      </dgm:t>
    </dgm:pt>
    <dgm:pt modelId="{62A08F34-709E-8145-99C7-3B8EFF566206}" type="sibTrans" cxnId="{EA42916E-61F2-D149-AE42-B6214319DAAB}">
      <dgm:prSet/>
      <dgm:spPr/>
      <dgm:t>
        <a:bodyPr/>
        <a:lstStyle/>
        <a:p>
          <a:endParaRPr lang="ru-RU"/>
        </a:p>
      </dgm:t>
    </dgm:pt>
    <dgm:pt modelId="{FA28B158-B89F-6548-BC91-5B3BC6A03976}" type="pres">
      <dgm:prSet presAssocID="{9B0322A2-04D1-9B4A-AFBE-637420FC70CA}" presName="linearFlow" presStyleCnt="0">
        <dgm:presLayoutVars>
          <dgm:dir/>
          <dgm:resizeHandles val="exact"/>
        </dgm:presLayoutVars>
      </dgm:prSet>
      <dgm:spPr/>
    </dgm:pt>
    <dgm:pt modelId="{DDEA1B25-38AD-044E-90C8-58B4B119F0A4}" type="pres">
      <dgm:prSet presAssocID="{264106F1-4E3F-1348-9926-864509FC5B26}" presName="composite" presStyleCnt="0"/>
      <dgm:spPr/>
    </dgm:pt>
    <dgm:pt modelId="{461663A7-095E-5349-A58D-186EEEBCE797}" type="pres">
      <dgm:prSet presAssocID="{264106F1-4E3F-1348-9926-864509FC5B26}" presName="imgShp" presStyleLbl="fgImgPlace1" presStyleIdx="0" presStyleCnt="5"/>
      <dgm:spPr>
        <a:solidFill>
          <a:schemeClr val="accent2"/>
        </a:solidFill>
        <a:ln>
          <a:noFill/>
        </a:ln>
      </dgm:spPr>
    </dgm:pt>
    <dgm:pt modelId="{BBA26809-E33A-8441-BB70-723BCB5A1C85}" type="pres">
      <dgm:prSet presAssocID="{264106F1-4E3F-1348-9926-864509FC5B26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A9646A3-E861-714A-9687-76EDA4C5096C}" type="pres">
      <dgm:prSet presAssocID="{938DDC3B-226C-B64C-9C80-E869FD1E849B}" presName="spacing" presStyleCnt="0"/>
      <dgm:spPr/>
    </dgm:pt>
    <dgm:pt modelId="{8C1438E6-3B83-6F43-AF2A-5BC6696C2518}" type="pres">
      <dgm:prSet presAssocID="{737F8ACF-DA9F-794F-97AF-8494DC8C41DD}" presName="composite" presStyleCnt="0"/>
      <dgm:spPr/>
    </dgm:pt>
    <dgm:pt modelId="{91C536B7-3FF0-7540-A9E6-94ED27AD4BFD}" type="pres">
      <dgm:prSet presAssocID="{737F8ACF-DA9F-794F-97AF-8494DC8C41DD}" presName="imgShp" presStyleLbl="fgImgPlace1" presStyleIdx="1" presStyleCnt="5"/>
      <dgm:spPr>
        <a:solidFill>
          <a:schemeClr val="accent2"/>
        </a:solidFill>
        <a:ln>
          <a:noFill/>
        </a:ln>
      </dgm:spPr>
    </dgm:pt>
    <dgm:pt modelId="{F4B7EFF2-69B2-EB45-A229-95657A516E17}" type="pres">
      <dgm:prSet presAssocID="{737F8ACF-DA9F-794F-97AF-8494DC8C41DD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4A97EF-B9FA-CE4A-9B41-1D7814DAF4A6}" type="pres">
      <dgm:prSet presAssocID="{2D8F7AD0-DD5E-4A45-9E6A-ECD67B623543}" presName="spacing" presStyleCnt="0"/>
      <dgm:spPr/>
    </dgm:pt>
    <dgm:pt modelId="{AD26E4BF-2287-6545-BD2A-9E9F112E42F2}" type="pres">
      <dgm:prSet presAssocID="{D61E8C4B-83B1-6141-BC93-DB3A2D637E65}" presName="composite" presStyleCnt="0"/>
      <dgm:spPr/>
    </dgm:pt>
    <dgm:pt modelId="{D40C6A89-69F2-4547-B292-3B110D581711}" type="pres">
      <dgm:prSet presAssocID="{D61E8C4B-83B1-6141-BC93-DB3A2D637E65}" presName="imgShp" presStyleLbl="fgImgPlace1" presStyleIdx="2" presStyleCnt="5"/>
      <dgm:spPr>
        <a:solidFill>
          <a:schemeClr val="accent2"/>
        </a:solidFill>
        <a:ln>
          <a:noFill/>
        </a:ln>
      </dgm:spPr>
    </dgm:pt>
    <dgm:pt modelId="{67AA8280-0D44-A94E-8043-2EEFE276D1E9}" type="pres">
      <dgm:prSet presAssocID="{D61E8C4B-83B1-6141-BC93-DB3A2D637E65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D4638E8-A0DE-2443-8760-D2B6E693FF23}" type="pres">
      <dgm:prSet presAssocID="{FCD11EBC-0635-BB4F-A06F-57BA7B52C0BD}" presName="spacing" presStyleCnt="0"/>
      <dgm:spPr/>
    </dgm:pt>
    <dgm:pt modelId="{F697070B-8B88-F441-892E-1DDD0AF45A64}" type="pres">
      <dgm:prSet presAssocID="{EBA695E6-3616-584B-ADB9-1BC767543C22}" presName="composite" presStyleCnt="0"/>
      <dgm:spPr/>
    </dgm:pt>
    <dgm:pt modelId="{BD4E3E7B-E244-FD4B-95F0-3CD7EAD42C42}" type="pres">
      <dgm:prSet presAssocID="{EBA695E6-3616-584B-ADB9-1BC767543C22}" presName="imgShp" presStyleLbl="fgImgPlace1" presStyleIdx="3" presStyleCnt="5"/>
      <dgm:spPr>
        <a:solidFill>
          <a:schemeClr val="accent2"/>
        </a:solidFill>
        <a:ln>
          <a:noFill/>
        </a:ln>
      </dgm:spPr>
    </dgm:pt>
    <dgm:pt modelId="{CEECF6D7-B242-034B-9EBA-1DE376851B65}" type="pres">
      <dgm:prSet presAssocID="{EBA695E6-3616-584B-ADB9-1BC767543C22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CA5B62-D309-2D4A-8D9A-0BD4C76FD0EF}" type="pres">
      <dgm:prSet presAssocID="{62A08F34-709E-8145-99C7-3B8EFF566206}" presName="spacing" presStyleCnt="0"/>
      <dgm:spPr/>
    </dgm:pt>
    <dgm:pt modelId="{B51B8F56-82B1-3147-9CB7-AE8DD2A5B29E}" type="pres">
      <dgm:prSet presAssocID="{4C7AB5D6-A31F-1046-8FDF-A1AFF4044342}" presName="composite" presStyleCnt="0"/>
      <dgm:spPr/>
    </dgm:pt>
    <dgm:pt modelId="{7CD4DBAE-3334-D541-8C7D-FC4CB0F79389}" type="pres">
      <dgm:prSet presAssocID="{4C7AB5D6-A31F-1046-8FDF-A1AFF4044342}" presName="imgShp" presStyleLbl="fgImgPlace1" presStyleIdx="4" presStyleCnt="5"/>
      <dgm:spPr>
        <a:solidFill>
          <a:schemeClr val="accent2"/>
        </a:solidFill>
        <a:ln>
          <a:noFill/>
        </a:ln>
      </dgm:spPr>
    </dgm:pt>
    <dgm:pt modelId="{43FB68EF-01F5-C24B-89F6-A34C6D98A7E9}" type="pres">
      <dgm:prSet presAssocID="{4C7AB5D6-A31F-1046-8FDF-A1AFF404434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0CC0F3F-05BC-6946-9F48-9961E04B1665}" type="presOf" srcId="{9B0322A2-04D1-9B4A-AFBE-637420FC70CA}" destId="{FA28B158-B89F-6548-BC91-5B3BC6A03976}" srcOrd="0" destOrd="0" presId="urn:microsoft.com/office/officeart/2005/8/layout/vList3"/>
    <dgm:cxn modelId="{8DD43C3B-B551-C843-B92E-3C6AA3DE85D5}" type="presOf" srcId="{D61E8C4B-83B1-6141-BC93-DB3A2D637E65}" destId="{67AA8280-0D44-A94E-8043-2EEFE276D1E9}" srcOrd="0" destOrd="0" presId="urn:microsoft.com/office/officeart/2005/8/layout/vList3"/>
    <dgm:cxn modelId="{C26CF673-0E1E-CC46-A6D4-45E22FC81D1F}" type="presOf" srcId="{4C7AB5D6-A31F-1046-8FDF-A1AFF4044342}" destId="{43FB68EF-01F5-C24B-89F6-A34C6D98A7E9}" srcOrd="0" destOrd="0" presId="urn:microsoft.com/office/officeart/2005/8/layout/vList3"/>
    <dgm:cxn modelId="{1FC5AF25-D0EF-1049-B1AA-30CC5925A7A3}" srcId="{9B0322A2-04D1-9B4A-AFBE-637420FC70CA}" destId="{737F8ACF-DA9F-794F-97AF-8494DC8C41DD}" srcOrd="1" destOrd="0" parTransId="{B18A813F-35E4-0B41-8C17-11657748886A}" sibTransId="{2D8F7AD0-DD5E-4A45-9E6A-ECD67B623543}"/>
    <dgm:cxn modelId="{3D5CC35C-DAE7-1144-A58F-A89BC1590CDE}" srcId="{9B0322A2-04D1-9B4A-AFBE-637420FC70CA}" destId="{264106F1-4E3F-1348-9926-864509FC5B26}" srcOrd="0" destOrd="0" parTransId="{77AB77B0-FC5F-1B49-B62D-388F78A3575E}" sibTransId="{938DDC3B-226C-B64C-9C80-E869FD1E849B}"/>
    <dgm:cxn modelId="{EA42916E-61F2-D149-AE42-B6214319DAAB}" srcId="{9B0322A2-04D1-9B4A-AFBE-637420FC70CA}" destId="{EBA695E6-3616-584B-ADB9-1BC767543C22}" srcOrd="3" destOrd="0" parTransId="{27E78313-E23F-FC4D-9E8E-CC23CDC08F20}" sibTransId="{62A08F34-709E-8145-99C7-3B8EFF566206}"/>
    <dgm:cxn modelId="{3CC44D87-481B-3243-A148-EABFD07A62AA}" srcId="{9B0322A2-04D1-9B4A-AFBE-637420FC70CA}" destId="{4C7AB5D6-A31F-1046-8FDF-A1AFF4044342}" srcOrd="4" destOrd="0" parTransId="{5B735AE0-D970-284B-8892-1129F83E2E07}" sibTransId="{1CAAA2D9-EE5B-8A49-A0EA-94C1BCF8C286}"/>
    <dgm:cxn modelId="{DF989020-3809-3F42-932C-D74D2D49C988}" type="presOf" srcId="{EBA695E6-3616-584B-ADB9-1BC767543C22}" destId="{CEECF6D7-B242-034B-9EBA-1DE376851B65}" srcOrd="0" destOrd="0" presId="urn:microsoft.com/office/officeart/2005/8/layout/vList3"/>
    <dgm:cxn modelId="{FEADCBE4-63A4-0746-A73C-BA892C961313}" srcId="{9B0322A2-04D1-9B4A-AFBE-637420FC70CA}" destId="{D61E8C4B-83B1-6141-BC93-DB3A2D637E65}" srcOrd="2" destOrd="0" parTransId="{39633656-1D75-4D47-814D-3AE55C9FAC4F}" sibTransId="{FCD11EBC-0635-BB4F-A06F-57BA7B52C0BD}"/>
    <dgm:cxn modelId="{99C95F80-7C09-C24E-ADD2-7B712B111C38}" type="presOf" srcId="{737F8ACF-DA9F-794F-97AF-8494DC8C41DD}" destId="{F4B7EFF2-69B2-EB45-A229-95657A516E17}" srcOrd="0" destOrd="0" presId="urn:microsoft.com/office/officeart/2005/8/layout/vList3"/>
    <dgm:cxn modelId="{5E5A6346-DC91-D747-B577-DF8BF46525A4}" type="presOf" srcId="{264106F1-4E3F-1348-9926-864509FC5B26}" destId="{BBA26809-E33A-8441-BB70-723BCB5A1C85}" srcOrd="0" destOrd="0" presId="urn:microsoft.com/office/officeart/2005/8/layout/vList3"/>
    <dgm:cxn modelId="{7E6BAE93-23FE-FD48-894B-6B7A1431B8E7}" type="presParOf" srcId="{FA28B158-B89F-6548-BC91-5B3BC6A03976}" destId="{DDEA1B25-38AD-044E-90C8-58B4B119F0A4}" srcOrd="0" destOrd="0" presId="urn:microsoft.com/office/officeart/2005/8/layout/vList3"/>
    <dgm:cxn modelId="{340AF7D0-2F31-3140-A5AA-B201517AC378}" type="presParOf" srcId="{DDEA1B25-38AD-044E-90C8-58B4B119F0A4}" destId="{461663A7-095E-5349-A58D-186EEEBCE797}" srcOrd="0" destOrd="0" presId="urn:microsoft.com/office/officeart/2005/8/layout/vList3"/>
    <dgm:cxn modelId="{07FE8005-91A4-BC46-B93E-E6B52E94C790}" type="presParOf" srcId="{DDEA1B25-38AD-044E-90C8-58B4B119F0A4}" destId="{BBA26809-E33A-8441-BB70-723BCB5A1C85}" srcOrd="1" destOrd="0" presId="urn:microsoft.com/office/officeart/2005/8/layout/vList3"/>
    <dgm:cxn modelId="{C1C3CB28-9749-2F40-AABB-381D23C509C2}" type="presParOf" srcId="{FA28B158-B89F-6548-BC91-5B3BC6A03976}" destId="{3A9646A3-E861-714A-9687-76EDA4C5096C}" srcOrd="1" destOrd="0" presId="urn:microsoft.com/office/officeart/2005/8/layout/vList3"/>
    <dgm:cxn modelId="{3F82A1AE-671A-6C42-B263-8CA75C0C7FA2}" type="presParOf" srcId="{FA28B158-B89F-6548-BC91-5B3BC6A03976}" destId="{8C1438E6-3B83-6F43-AF2A-5BC6696C2518}" srcOrd="2" destOrd="0" presId="urn:microsoft.com/office/officeart/2005/8/layout/vList3"/>
    <dgm:cxn modelId="{ABE36C66-43A7-AB44-9C48-AB6D814D21B9}" type="presParOf" srcId="{8C1438E6-3B83-6F43-AF2A-5BC6696C2518}" destId="{91C536B7-3FF0-7540-A9E6-94ED27AD4BFD}" srcOrd="0" destOrd="0" presId="urn:microsoft.com/office/officeart/2005/8/layout/vList3"/>
    <dgm:cxn modelId="{599ACF84-00F8-B346-8FAA-AD9179FDA902}" type="presParOf" srcId="{8C1438E6-3B83-6F43-AF2A-5BC6696C2518}" destId="{F4B7EFF2-69B2-EB45-A229-95657A516E17}" srcOrd="1" destOrd="0" presId="urn:microsoft.com/office/officeart/2005/8/layout/vList3"/>
    <dgm:cxn modelId="{79DBFA8F-BE7F-9140-AFF2-EA622381BFAE}" type="presParOf" srcId="{FA28B158-B89F-6548-BC91-5B3BC6A03976}" destId="{494A97EF-B9FA-CE4A-9B41-1D7814DAF4A6}" srcOrd="3" destOrd="0" presId="urn:microsoft.com/office/officeart/2005/8/layout/vList3"/>
    <dgm:cxn modelId="{847AC919-1D95-AC47-A733-AE3956E747EE}" type="presParOf" srcId="{FA28B158-B89F-6548-BC91-5B3BC6A03976}" destId="{AD26E4BF-2287-6545-BD2A-9E9F112E42F2}" srcOrd="4" destOrd="0" presId="urn:microsoft.com/office/officeart/2005/8/layout/vList3"/>
    <dgm:cxn modelId="{266D3389-34F0-3647-9F77-FD766FA6FA32}" type="presParOf" srcId="{AD26E4BF-2287-6545-BD2A-9E9F112E42F2}" destId="{D40C6A89-69F2-4547-B292-3B110D581711}" srcOrd="0" destOrd="0" presId="urn:microsoft.com/office/officeart/2005/8/layout/vList3"/>
    <dgm:cxn modelId="{4844238A-4B09-454C-9EB4-063E41818B6F}" type="presParOf" srcId="{AD26E4BF-2287-6545-BD2A-9E9F112E42F2}" destId="{67AA8280-0D44-A94E-8043-2EEFE276D1E9}" srcOrd="1" destOrd="0" presId="urn:microsoft.com/office/officeart/2005/8/layout/vList3"/>
    <dgm:cxn modelId="{DE31FB3E-8F1C-B644-9F74-7F6603CBE609}" type="presParOf" srcId="{FA28B158-B89F-6548-BC91-5B3BC6A03976}" destId="{7D4638E8-A0DE-2443-8760-D2B6E693FF23}" srcOrd="5" destOrd="0" presId="urn:microsoft.com/office/officeart/2005/8/layout/vList3"/>
    <dgm:cxn modelId="{DB3748E0-C3BA-0847-A553-908637DAC22E}" type="presParOf" srcId="{FA28B158-B89F-6548-BC91-5B3BC6A03976}" destId="{F697070B-8B88-F441-892E-1DDD0AF45A64}" srcOrd="6" destOrd="0" presId="urn:microsoft.com/office/officeart/2005/8/layout/vList3"/>
    <dgm:cxn modelId="{C55E6331-A96E-0A4F-A77B-AF1036F4521D}" type="presParOf" srcId="{F697070B-8B88-F441-892E-1DDD0AF45A64}" destId="{BD4E3E7B-E244-FD4B-95F0-3CD7EAD42C42}" srcOrd="0" destOrd="0" presId="urn:microsoft.com/office/officeart/2005/8/layout/vList3"/>
    <dgm:cxn modelId="{50F07FAF-9F82-1E4E-8F47-AC51096A2699}" type="presParOf" srcId="{F697070B-8B88-F441-892E-1DDD0AF45A64}" destId="{CEECF6D7-B242-034B-9EBA-1DE376851B65}" srcOrd="1" destOrd="0" presId="urn:microsoft.com/office/officeart/2005/8/layout/vList3"/>
    <dgm:cxn modelId="{314B743E-A452-3E4D-AE27-F8A78F413A21}" type="presParOf" srcId="{FA28B158-B89F-6548-BC91-5B3BC6A03976}" destId="{ABCA5B62-D309-2D4A-8D9A-0BD4C76FD0EF}" srcOrd="7" destOrd="0" presId="urn:microsoft.com/office/officeart/2005/8/layout/vList3"/>
    <dgm:cxn modelId="{DD43933D-2BFA-BD42-8188-2141A7F5BB5F}" type="presParOf" srcId="{FA28B158-B89F-6548-BC91-5B3BC6A03976}" destId="{B51B8F56-82B1-3147-9CB7-AE8DD2A5B29E}" srcOrd="8" destOrd="0" presId="urn:microsoft.com/office/officeart/2005/8/layout/vList3"/>
    <dgm:cxn modelId="{4005E062-C531-344C-A5FD-AF7EA505F9D8}" type="presParOf" srcId="{B51B8F56-82B1-3147-9CB7-AE8DD2A5B29E}" destId="{7CD4DBAE-3334-D541-8C7D-FC4CB0F79389}" srcOrd="0" destOrd="0" presId="urn:microsoft.com/office/officeart/2005/8/layout/vList3"/>
    <dgm:cxn modelId="{C9524FC5-4AE6-B04F-A5DD-AF19B89EC67F}" type="presParOf" srcId="{B51B8F56-82B1-3147-9CB7-AE8DD2A5B29E}" destId="{43FB68EF-01F5-C24B-89F6-A34C6D98A7E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0322A2-04D1-9B4A-AFBE-637420FC70CA}" type="doc">
      <dgm:prSet loTypeId="urn:microsoft.com/office/officeart/2005/8/layout/vList3" loCatId="" qsTypeId="urn:microsoft.com/office/officeart/2005/8/quickstyle/simple1" qsCatId="simple" csTypeId="urn:microsoft.com/office/officeart/2005/8/colors/accent2_1" csCatId="accent2" phldr="1"/>
      <dgm:spPr/>
    </dgm:pt>
    <dgm:pt modelId="{264106F1-4E3F-1348-9926-864509FC5B26}">
      <dgm:prSet phldrT="[Текст]" custT="1"/>
      <dgm:spPr/>
      <dgm:t>
        <a:bodyPr/>
        <a:lstStyle/>
        <a:p>
          <a:r>
            <a:rPr lang="ru-RU" sz="2400" dirty="0"/>
            <a:t>Анализ существующих решений</a:t>
          </a:r>
          <a:endParaRPr lang="ru-RU" sz="2400" b="0" i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AB77B0-FC5F-1B49-B62D-388F78A3575E}" type="parTrans" cxnId="{3D5CC35C-DAE7-1144-A58F-A89BC1590CDE}">
      <dgm:prSet/>
      <dgm:spPr/>
      <dgm:t>
        <a:bodyPr/>
        <a:lstStyle/>
        <a:p>
          <a:endParaRPr lang="ru-RU"/>
        </a:p>
      </dgm:t>
    </dgm:pt>
    <dgm:pt modelId="{938DDC3B-226C-B64C-9C80-E869FD1E849B}" type="sibTrans" cxnId="{3D5CC35C-DAE7-1144-A58F-A89BC1590CDE}">
      <dgm:prSet/>
      <dgm:spPr/>
      <dgm:t>
        <a:bodyPr/>
        <a:lstStyle/>
        <a:p>
          <a:endParaRPr lang="ru-RU"/>
        </a:p>
      </dgm:t>
    </dgm:pt>
    <dgm:pt modelId="{737F8ACF-DA9F-794F-97AF-8494DC8C41DD}">
      <dgm:prSet phldrT="[Текст]" custT="1"/>
      <dgm:spPr/>
      <dgm:t>
        <a:bodyPr/>
        <a:lstStyle/>
        <a:p>
          <a:r>
            <a:rPr lang="ru-RU" sz="2400" dirty="0"/>
            <a:t>Разработка методики автоматизированного проектирования</a:t>
          </a:r>
        </a:p>
      </dgm:t>
    </dgm:pt>
    <dgm:pt modelId="{B18A813F-35E4-0B41-8C17-11657748886A}" type="parTrans" cxnId="{1FC5AF25-D0EF-1049-B1AA-30CC5925A7A3}">
      <dgm:prSet/>
      <dgm:spPr/>
      <dgm:t>
        <a:bodyPr/>
        <a:lstStyle/>
        <a:p>
          <a:endParaRPr lang="ru-RU"/>
        </a:p>
      </dgm:t>
    </dgm:pt>
    <dgm:pt modelId="{2D8F7AD0-DD5E-4A45-9E6A-ECD67B623543}" type="sibTrans" cxnId="{1FC5AF25-D0EF-1049-B1AA-30CC5925A7A3}">
      <dgm:prSet/>
      <dgm:spPr/>
      <dgm:t>
        <a:bodyPr/>
        <a:lstStyle/>
        <a:p>
          <a:endParaRPr lang="ru-RU"/>
        </a:p>
      </dgm:t>
    </dgm:pt>
    <dgm:pt modelId="{D61E8C4B-83B1-6141-BC93-DB3A2D637E65}">
      <dgm:prSet phldrT="[Текст]" custT="1"/>
      <dgm:spPr/>
      <dgm:t>
        <a:bodyPr/>
        <a:lstStyle/>
        <a:p>
          <a:r>
            <a:rPr lang="ru-RU" sz="2400" dirty="0"/>
            <a:t>Создание программного обеспечения</a:t>
          </a:r>
        </a:p>
      </dgm:t>
    </dgm:pt>
    <dgm:pt modelId="{39633656-1D75-4D47-814D-3AE55C9FAC4F}" type="parTrans" cxnId="{FEADCBE4-63A4-0746-A73C-BA892C961313}">
      <dgm:prSet/>
      <dgm:spPr/>
      <dgm:t>
        <a:bodyPr/>
        <a:lstStyle/>
        <a:p>
          <a:endParaRPr lang="ru-RU"/>
        </a:p>
      </dgm:t>
    </dgm:pt>
    <dgm:pt modelId="{FCD11EBC-0635-BB4F-A06F-57BA7B52C0BD}" type="sibTrans" cxnId="{FEADCBE4-63A4-0746-A73C-BA892C961313}">
      <dgm:prSet/>
      <dgm:spPr/>
      <dgm:t>
        <a:bodyPr/>
        <a:lstStyle/>
        <a:p>
          <a:endParaRPr lang="ru-RU"/>
        </a:p>
      </dgm:t>
    </dgm:pt>
    <dgm:pt modelId="{FA28B158-B89F-6548-BC91-5B3BC6A03976}" type="pres">
      <dgm:prSet presAssocID="{9B0322A2-04D1-9B4A-AFBE-637420FC70CA}" presName="linearFlow" presStyleCnt="0">
        <dgm:presLayoutVars>
          <dgm:dir/>
          <dgm:resizeHandles val="exact"/>
        </dgm:presLayoutVars>
      </dgm:prSet>
      <dgm:spPr/>
    </dgm:pt>
    <dgm:pt modelId="{DDEA1B25-38AD-044E-90C8-58B4B119F0A4}" type="pres">
      <dgm:prSet presAssocID="{264106F1-4E3F-1348-9926-864509FC5B26}" presName="composite" presStyleCnt="0"/>
      <dgm:spPr/>
    </dgm:pt>
    <dgm:pt modelId="{461663A7-095E-5349-A58D-186EEEBCE797}" type="pres">
      <dgm:prSet presAssocID="{264106F1-4E3F-1348-9926-864509FC5B26}" presName="imgShp" presStyleLbl="fgImgPlace1" presStyleIdx="0" presStyleCnt="3"/>
      <dgm:spPr>
        <a:solidFill>
          <a:schemeClr val="accent2"/>
        </a:solidFill>
        <a:ln>
          <a:noFill/>
        </a:ln>
      </dgm:spPr>
    </dgm:pt>
    <dgm:pt modelId="{BBA26809-E33A-8441-BB70-723BCB5A1C85}" type="pres">
      <dgm:prSet presAssocID="{264106F1-4E3F-1348-9926-864509FC5B26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A9646A3-E861-714A-9687-76EDA4C5096C}" type="pres">
      <dgm:prSet presAssocID="{938DDC3B-226C-B64C-9C80-E869FD1E849B}" presName="spacing" presStyleCnt="0"/>
      <dgm:spPr/>
    </dgm:pt>
    <dgm:pt modelId="{8C1438E6-3B83-6F43-AF2A-5BC6696C2518}" type="pres">
      <dgm:prSet presAssocID="{737F8ACF-DA9F-794F-97AF-8494DC8C41DD}" presName="composite" presStyleCnt="0"/>
      <dgm:spPr/>
    </dgm:pt>
    <dgm:pt modelId="{91C536B7-3FF0-7540-A9E6-94ED27AD4BFD}" type="pres">
      <dgm:prSet presAssocID="{737F8ACF-DA9F-794F-97AF-8494DC8C41DD}" presName="imgShp" presStyleLbl="fgImgPlace1" presStyleIdx="1" presStyleCnt="3"/>
      <dgm:spPr>
        <a:solidFill>
          <a:schemeClr val="accent2"/>
        </a:solidFill>
        <a:ln>
          <a:noFill/>
        </a:ln>
      </dgm:spPr>
    </dgm:pt>
    <dgm:pt modelId="{F4B7EFF2-69B2-EB45-A229-95657A516E17}" type="pres">
      <dgm:prSet presAssocID="{737F8ACF-DA9F-794F-97AF-8494DC8C41DD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4A97EF-B9FA-CE4A-9B41-1D7814DAF4A6}" type="pres">
      <dgm:prSet presAssocID="{2D8F7AD0-DD5E-4A45-9E6A-ECD67B623543}" presName="spacing" presStyleCnt="0"/>
      <dgm:spPr/>
    </dgm:pt>
    <dgm:pt modelId="{AD26E4BF-2287-6545-BD2A-9E9F112E42F2}" type="pres">
      <dgm:prSet presAssocID="{D61E8C4B-83B1-6141-BC93-DB3A2D637E65}" presName="composite" presStyleCnt="0"/>
      <dgm:spPr/>
    </dgm:pt>
    <dgm:pt modelId="{D40C6A89-69F2-4547-B292-3B110D581711}" type="pres">
      <dgm:prSet presAssocID="{D61E8C4B-83B1-6141-BC93-DB3A2D637E65}" presName="imgShp" presStyleLbl="fgImgPlace1" presStyleIdx="2" presStyleCnt="3"/>
      <dgm:spPr>
        <a:solidFill>
          <a:schemeClr val="accent2"/>
        </a:solidFill>
        <a:ln>
          <a:noFill/>
        </a:ln>
      </dgm:spPr>
    </dgm:pt>
    <dgm:pt modelId="{67AA8280-0D44-A94E-8043-2EEFE276D1E9}" type="pres">
      <dgm:prSet presAssocID="{D61E8C4B-83B1-6141-BC93-DB3A2D637E65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0CC0F3F-05BC-6946-9F48-9961E04B1665}" type="presOf" srcId="{9B0322A2-04D1-9B4A-AFBE-637420FC70CA}" destId="{FA28B158-B89F-6548-BC91-5B3BC6A03976}" srcOrd="0" destOrd="0" presId="urn:microsoft.com/office/officeart/2005/8/layout/vList3"/>
    <dgm:cxn modelId="{8DD43C3B-B551-C843-B92E-3C6AA3DE85D5}" type="presOf" srcId="{D61E8C4B-83B1-6141-BC93-DB3A2D637E65}" destId="{67AA8280-0D44-A94E-8043-2EEFE276D1E9}" srcOrd="0" destOrd="0" presId="urn:microsoft.com/office/officeart/2005/8/layout/vList3"/>
    <dgm:cxn modelId="{1FC5AF25-D0EF-1049-B1AA-30CC5925A7A3}" srcId="{9B0322A2-04D1-9B4A-AFBE-637420FC70CA}" destId="{737F8ACF-DA9F-794F-97AF-8494DC8C41DD}" srcOrd="1" destOrd="0" parTransId="{B18A813F-35E4-0B41-8C17-11657748886A}" sibTransId="{2D8F7AD0-DD5E-4A45-9E6A-ECD67B623543}"/>
    <dgm:cxn modelId="{3D5CC35C-DAE7-1144-A58F-A89BC1590CDE}" srcId="{9B0322A2-04D1-9B4A-AFBE-637420FC70CA}" destId="{264106F1-4E3F-1348-9926-864509FC5B26}" srcOrd="0" destOrd="0" parTransId="{77AB77B0-FC5F-1B49-B62D-388F78A3575E}" sibTransId="{938DDC3B-226C-B64C-9C80-E869FD1E849B}"/>
    <dgm:cxn modelId="{FEADCBE4-63A4-0746-A73C-BA892C961313}" srcId="{9B0322A2-04D1-9B4A-AFBE-637420FC70CA}" destId="{D61E8C4B-83B1-6141-BC93-DB3A2D637E65}" srcOrd="2" destOrd="0" parTransId="{39633656-1D75-4D47-814D-3AE55C9FAC4F}" sibTransId="{FCD11EBC-0635-BB4F-A06F-57BA7B52C0BD}"/>
    <dgm:cxn modelId="{99C95F80-7C09-C24E-ADD2-7B712B111C38}" type="presOf" srcId="{737F8ACF-DA9F-794F-97AF-8494DC8C41DD}" destId="{F4B7EFF2-69B2-EB45-A229-95657A516E17}" srcOrd="0" destOrd="0" presId="urn:microsoft.com/office/officeart/2005/8/layout/vList3"/>
    <dgm:cxn modelId="{5E5A6346-DC91-D747-B577-DF8BF46525A4}" type="presOf" srcId="{264106F1-4E3F-1348-9926-864509FC5B26}" destId="{BBA26809-E33A-8441-BB70-723BCB5A1C85}" srcOrd="0" destOrd="0" presId="urn:microsoft.com/office/officeart/2005/8/layout/vList3"/>
    <dgm:cxn modelId="{7E6BAE93-23FE-FD48-894B-6B7A1431B8E7}" type="presParOf" srcId="{FA28B158-B89F-6548-BC91-5B3BC6A03976}" destId="{DDEA1B25-38AD-044E-90C8-58B4B119F0A4}" srcOrd="0" destOrd="0" presId="urn:microsoft.com/office/officeart/2005/8/layout/vList3"/>
    <dgm:cxn modelId="{340AF7D0-2F31-3140-A5AA-B201517AC378}" type="presParOf" srcId="{DDEA1B25-38AD-044E-90C8-58B4B119F0A4}" destId="{461663A7-095E-5349-A58D-186EEEBCE797}" srcOrd="0" destOrd="0" presId="urn:microsoft.com/office/officeart/2005/8/layout/vList3"/>
    <dgm:cxn modelId="{07FE8005-91A4-BC46-B93E-E6B52E94C790}" type="presParOf" srcId="{DDEA1B25-38AD-044E-90C8-58B4B119F0A4}" destId="{BBA26809-E33A-8441-BB70-723BCB5A1C85}" srcOrd="1" destOrd="0" presId="urn:microsoft.com/office/officeart/2005/8/layout/vList3"/>
    <dgm:cxn modelId="{C1C3CB28-9749-2F40-AABB-381D23C509C2}" type="presParOf" srcId="{FA28B158-B89F-6548-BC91-5B3BC6A03976}" destId="{3A9646A3-E861-714A-9687-76EDA4C5096C}" srcOrd="1" destOrd="0" presId="urn:microsoft.com/office/officeart/2005/8/layout/vList3"/>
    <dgm:cxn modelId="{3F82A1AE-671A-6C42-B263-8CA75C0C7FA2}" type="presParOf" srcId="{FA28B158-B89F-6548-BC91-5B3BC6A03976}" destId="{8C1438E6-3B83-6F43-AF2A-5BC6696C2518}" srcOrd="2" destOrd="0" presId="urn:microsoft.com/office/officeart/2005/8/layout/vList3"/>
    <dgm:cxn modelId="{ABE36C66-43A7-AB44-9C48-AB6D814D21B9}" type="presParOf" srcId="{8C1438E6-3B83-6F43-AF2A-5BC6696C2518}" destId="{91C536B7-3FF0-7540-A9E6-94ED27AD4BFD}" srcOrd="0" destOrd="0" presId="urn:microsoft.com/office/officeart/2005/8/layout/vList3"/>
    <dgm:cxn modelId="{599ACF84-00F8-B346-8FAA-AD9179FDA902}" type="presParOf" srcId="{8C1438E6-3B83-6F43-AF2A-5BC6696C2518}" destId="{F4B7EFF2-69B2-EB45-A229-95657A516E17}" srcOrd="1" destOrd="0" presId="urn:microsoft.com/office/officeart/2005/8/layout/vList3"/>
    <dgm:cxn modelId="{79DBFA8F-BE7F-9140-AFF2-EA622381BFAE}" type="presParOf" srcId="{FA28B158-B89F-6548-BC91-5B3BC6A03976}" destId="{494A97EF-B9FA-CE4A-9B41-1D7814DAF4A6}" srcOrd="3" destOrd="0" presId="urn:microsoft.com/office/officeart/2005/8/layout/vList3"/>
    <dgm:cxn modelId="{847AC919-1D95-AC47-A733-AE3956E747EE}" type="presParOf" srcId="{FA28B158-B89F-6548-BC91-5B3BC6A03976}" destId="{AD26E4BF-2287-6545-BD2A-9E9F112E42F2}" srcOrd="4" destOrd="0" presId="urn:microsoft.com/office/officeart/2005/8/layout/vList3"/>
    <dgm:cxn modelId="{266D3389-34F0-3647-9F77-FD766FA6FA32}" type="presParOf" srcId="{AD26E4BF-2287-6545-BD2A-9E9F112E42F2}" destId="{D40C6A89-69F2-4547-B292-3B110D581711}" srcOrd="0" destOrd="0" presId="urn:microsoft.com/office/officeart/2005/8/layout/vList3"/>
    <dgm:cxn modelId="{4844238A-4B09-454C-9EB4-063E41818B6F}" type="presParOf" srcId="{AD26E4BF-2287-6545-BD2A-9E9F112E42F2}" destId="{67AA8280-0D44-A94E-8043-2EEFE276D1E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26809-E33A-8441-BB70-723BCB5A1C85}">
      <dsp:nvSpPr>
        <dsp:cNvPr id="0" name=""/>
        <dsp:cNvSpPr/>
      </dsp:nvSpPr>
      <dsp:spPr>
        <a:xfrm rot="10800000">
          <a:off x="1528919" y="628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0" i="0" kern="1200" dirty="0">
              <a:latin typeface="Arial" panose="020B0604020202020204" pitchFamily="34" charset="0"/>
              <a:cs typeface="Arial" panose="020B0604020202020204" pitchFamily="34" charset="0"/>
            </a:rPr>
            <a:t>Систематизация исходных данных</a:t>
          </a:r>
        </a:p>
      </dsp:txBody>
      <dsp:txXfrm rot="10800000">
        <a:off x="1708462" y="628"/>
        <a:ext cx="5177683" cy="718174"/>
      </dsp:txXfrm>
    </dsp:sp>
    <dsp:sp modelId="{461663A7-095E-5349-A58D-186EEEBCE797}">
      <dsp:nvSpPr>
        <dsp:cNvPr id="0" name=""/>
        <dsp:cNvSpPr/>
      </dsp:nvSpPr>
      <dsp:spPr>
        <a:xfrm>
          <a:off x="1169832" y="628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7EFF2-69B2-EB45-A229-95657A516E17}">
      <dsp:nvSpPr>
        <dsp:cNvPr id="0" name=""/>
        <dsp:cNvSpPr/>
      </dsp:nvSpPr>
      <dsp:spPr>
        <a:xfrm rot="10800000">
          <a:off x="1528919" y="933182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Создание ведомости объемов работ</a:t>
          </a:r>
        </a:p>
      </dsp:txBody>
      <dsp:txXfrm rot="10800000">
        <a:off x="1708462" y="933182"/>
        <a:ext cx="5177683" cy="718174"/>
      </dsp:txXfrm>
    </dsp:sp>
    <dsp:sp modelId="{91C536B7-3FF0-7540-A9E6-94ED27AD4BFD}">
      <dsp:nvSpPr>
        <dsp:cNvPr id="0" name=""/>
        <dsp:cNvSpPr/>
      </dsp:nvSpPr>
      <dsp:spPr>
        <a:xfrm>
          <a:off x="1169832" y="933182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A8280-0D44-A94E-8043-2EEFE276D1E9}">
      <dsp:nvSpPr>
        <dsp:cNvPr id="0" name=""/>
        <dsp:cNvSpPr/>
      </dsp:nvSpPr>
      <dsp:spPr>
        <a:xfrm rot="10800000">
          <a:off x="1528919" y="1865736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/>
            <a:t>Создание опалубочных чертежей</a:t>
          </a:r>
          <a:endParaRPr lang="ru-RU" sz="2400" kern="1200" dirty="0"/>
        </a:p>
      </dsp:txBody>
      <dsp:txXfrm rot="10800000">
        <a:off x="1708462" y="1865736"/>
        <a:ext cx="5177683" cy="718174"/>
      </dsp:txXfrm>
    </dsp:sp>
    <dsp:sp modelId="{D40C6A89-69F2-4547-B292-3B110D581711}">
      <dsp:nvSpPr>
        <dsp:cNvPr id="0" name=""/>
        <dsp:cNvSpPr/>
      </dsp:nvSpPr>
      <dsp:spPr>
        <a:xfrm>
          <a:off x="1169832" y="1865736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CF6D7-B242-034B-9EBA-1DE376851B65}">
      <dsp:nvSpPr>
        <dsp:cNvPr id="0" name=""/>
        <dsp:cNvSpPr/>
      </dsp:nvSpPr>
      <dsp:spPr>
        <a:xfrm rot="10800000">
          <a:off x="1528919" y="2798291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Создание </a:t>
          </a:r>
          <a:r>
            <a:rPr lang="en-US" sz="2400" kern="1200" dirty="0"/>
            <a:t>BIM-</a:t>
          </a:r>
          <a:r>
            <a:rPr lang="ru-RU" sz="2400" kern="1200" dirty="0"/>
            <a:t>модели</a:t>
          </a:r>
        </a:p>
      </dsp:txBody>
      <dsp:txXfrm rot="10800000">
        <a:off x="1708462" y="2798291"/>
        <a:ext cx="5177683" cy="718174"/>
      </dsp:txXfrm>
    </dsp:sp>
    <dsp:sp modelId="{BD4E3E7B-E244-FD4B-95F0-3CD7EAD42C42}">
      <dsp:nvSpPr>
        <dsp:cNvPr id="0" name=""/>
        <dsp:cNvSpPr/>
      </dsp:nvSpPr>
      <dsp:spPr>
        <a:xfrm>
          <a:off x="1169832" y="2798291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B68EF-01F5-C24B-89F6-A34C6D98A7E9}">
      <dsp:nvSpPr>
        <dsp:cNvPr id="0" name=""/>
        <dsp:cNvSpPr/>
      </dsp:nvSpPr>
      <dsp:spPr>
        <a:xfrm rot="10800000">
          <a:off x="1528919" y="3730845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Исключение несоответствий между разделами</a:t>
          </a:r>
        </a:p>
      </dsp:txBody>
      <dsp:txXfrm rot="10800000">
        <a:off x="1708462" y="3730845"/>
        <a:ext cx="5177683" cy="718174"/>
      </dsp:txXfrm>
    </dsp:sp>
    <dsp:sp modelId="{7CD4DBAE-3334-D541-8C7D-FC4CB0F79389}">
      <dsp:nvSpPr>
        <dsp:cNvPr id="0" name=""/>
        <dsp:cNvSpPr/>
      </dsp:nvSpPr>
      <dsp:spPr>
        <a:xfrm>
          <a:off x="1169832" y="3730845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26809-E33A-8441-BB70-723BCB5A1C85}">
      <dsp:nvSpPr>
        <dsp:cNvPr id="0" name=""/>
        <dsp:cNvSpPr/>
      </dsp:nvSpPr>
      <dsp:spPr>
        <a:xfrm rot="10800000">
          <a:off x="1658388" y="1778"/>
          <a:ext cx="5357226" cy="123604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6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Анализ существующих решений</a:t>
          </a:r>
          <a:endParaRPr lang="ru-RU" sz="2400" b="0" i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967400" y="1778"/>
        <a:ext cx="5048214" cy="1236049"/>
      </dsp:txXfrm>
    </dsp:sp>
    <dsp:sp modelId="{461663A7-095E-5349-A58D-186EEEBCE797}">
      <dsp:nvSpPr>
        <dsp:cNvPr id="0" name=""/>
        <dsp:cNvSpPr/>
      </dsp:nvSpPr>
      <dsp:spPr>
        <a:xfrm>
          <a:off x="1040363" y="1778"/>
          <a:ext cx="1236049" cy="123604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7EFF2-69B2-EB45-A229-95657A516E17}">
      <dsp:nvSpPr>
        <dsp:cNvPr id="0" name=""/>
        <dsp:cNvSpPr/>
      </dsp:nvSpPr>
      <dsp:spPr>
        <a:xfrm rot="10800000">
          <a:off x="1658388" y="1606799"/>
          <a:ext cx="5357226" cy="123604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6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Разработка методики автоматизированного проектирования</a:t>
          </a:r>
        </a:p>
      </dsp:txBody>
      <dsp:txXfrm rot="10800000">
        <a:off x="1967400" y="1606799"/>
        <a:ext cx="5048214" cy="1236049"/>
      </dsp:txXfrm>
    </dsp:sp>
    <dsp:sp modelId="{91C536B7-3FF0-7540-A9E6-94ED27AD4BFD}">
      <dsp:nvSpPr>
        <dsp:cNvPr id="0" name=""/>
        <dsp:cNvSpPr/>
      </dsp:nvSpPr>
      <dsp:spPr>
        <a:xfrm>
          <a:off x="1040363" y="1606799"/>
          <a:ext cx="1236049" cy="123604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A8280-0D44-A94E-8043-2EEFE276D1E9}">
      <dsp:nvSpPr>
        <dsp:cNvPr id="0" name=""/>
        <dsp:cNvSpPr/>
      </dsp:nvSpPr>
      <dsp:spPr>
        <a:xfrm rot="10800000">
          <a:off x="1658388" y="3211819"/>
          <a:ext cx="5357226" cy="123604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6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Создание программного обеспечения</a:t>
          </a:r>
        </a:p>
      </dsp:txBody>
      <dsp:txXfrm rot="10800000">
        <a:off x="1967400" y="3211819"/>
        <a:ext cx="5048214" cy="1236049"/>
      </dsp:txXfrm>
    </dsp:sp>
    <dsp:sp modelId="{D40C6A89-69F2-4547-B292-3B110D581711}">
      <dsp:nvSpPr>
        <dsp:cNvPr id="0" name=""/>
        <dsp:cNvSpPr/>
      </dsp:nvSpPr>
      <dsp:spPr>
        <a:xfrm>
          <a:off x="1040363" y="3211819"/>
          <a:ext cx="1236049" cy="123604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0398F-6735-479F-923B-CF8C6A923106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7212F-2CEC-4D75-8A76-DAB59FEEF7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093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53283-0C54-4801-851B-CFE3DD693168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1D353-E0ED-4FFE-A5FE-0A74DEE8E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44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1D353-E0ED-4FFE-A5FE-0A74DEE8E90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20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790512" y="3907171"/>
            <a:ext cx="5505450" cy="913554"/>
          </a:xfrm>
        </p:spPr>
        <p:txBody>
          <a:bodyPr anchor="b">
            <a:normAutofit/>
          </a:bodyPr>
          <a:lstStyle>
            <a:lvl1pPr algn="l">
              <a:defRPr sz="30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Open Sans Semibold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Тема ВКР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790512" y="5401896"/>
            <a:ext cx="5505450" cy="443051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ФИО студента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917FFC3-DAD3-2943-9228-3552C66AEED2}"/>
              </a:ext>
            </a:extLst>
          </p:cNvPr>
          <p:cNvSpPr/>
          <p:nvPr userDrawn="1"/>
        </p:nvSpPr>
        <p:spPr>
          <a:xfrm>
            <a:off x="10792691" y="0"/>
            <a:ext cx="608797" cy="6858000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8B69D66-C071-844D-A49B-8ACCF11BF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674" y="3907171"/>
            <a:ext cx="4145996" cy="2989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DBB7CA-93D2-A74B-80DA-F6435519A5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0512" y="775808"/>
            <a:ext cx="5893419" cy="715546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6767676-BA22-5545-BA62-0116445D557B}"/>
              </a:ext>
            </a:extLst>
          </p:cNvPr>
          <p:cNvCxnSpPr>
            <a:cxnSpLocks/>
          </p:cNvCxnSpPr>
          <p:nvPr userDrawn="1"/>
        </p:nvCxnSpPr>
        <p:spPr>
          <a:xfrm>
            <a:off x="790512" y="5084955"/>
            <a:ext cx="85986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6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319731"/>
            <a:ext cx="10180720" cy="506896"/>
          </a:xfrm>
        </p:spPr>
        <p:txBody>
          <a:bodyPr>
            <a:noAutofit/>
          </a:bodyPr>
          <a:lstStyle>
            <a:lvl1pPr algn="l">
              <a:defRPr sz="3600" b="0" i="0">
                <a:solidFill>
                  <a:schemeClr val="accent2"/>
                </a:solidFill>
                <a:latin typeface="+mn-lt"/>
                <a:ea typeface="Open Sans Light" charset="0"/>
                <a:cs typeface="Open Sans Light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044" y="1193801"/>
            <a:ext cx="10866756" cy="4749800"/>
          </a:xfrm>
        </p:spPr>
        <p:txBody>
          <a:bodyPr/>
          <a:lstStyle>
            <a:lvl1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>
              <a:defRPr b="0" i="0">
                <a:latin typeface="+mn-lt"/>
                <a:ea typeface="Open Sans Light" charset="0"/>
                <a:cs typeface="Open Sans Light" charset="0"/>
              </a:defRPr>
            </a:lvl2pPr>
            <a:lvl3pPr>
              <a:defRPr b="0" i="0">
                <a:latin typeface="+mn-lt"/>
                <a:ea typeface="Open Sans Light" charset="0"/>
                <a:cs typeface="Open Sans Light" charset="0"/>
              </a:defRPr>
            </a:lvl3pPr>
            <a:lvl4pPr>
              <a:defRPr b="0" i="0">
                <a:latin typeface="+mn-lt"/>
                <a:ea typeface="Open Sans Light" charset="0"/>
                <a:cs typeface="Open Sans Light" charset="0"/>
              </a:defRPr>
            </a:lvl4pPr>
            <a:lvl5pPr>
              <a:defRPr b="0" i="0">
                <a:latin typeface="+mn-lt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87044" y="345373"/>
            <a:ext cx="0" cy="45561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E54CA7C-5720-E64A-B9FA-E9BEE5119AED}"/>
              </a:ext>
            </a:extLst>
          </p:cNvPr>
          <p:cNvSpPr/>
          <p:nvPr userDrawn="1"/>
        </p:nvSpPr>
        <p:spPr>
          <a:xfrm>
            <a:off x="11515236" y="6296891"/>
            <a:ext cx="608797" cy="561109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15235" y="6387440"/>
            <a:ext cx="608797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fld id="{EF717E07-C66C-6149-98B7-03ADCD069AD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99730B-B6B2-C74B-AD2E-45F2273C5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044" y="6492452"/>
            <a:ext cx="3431813" cy="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5801" y="319731"/>
            <a:ext cx="10180720" cy="506896"/>
          </a:xfrm>
        </p:spPr>
        <p:txBody>
          <a:bodyPr>
            <a:noAutofit/>
          </a:bodyPr>
          <a:lstStyle>
            <a:lvl1pPr algn="l">
              <a:defRPr sz="3600" b="0" i="0">
                <a:solidFill>
                  <a:schemeClr val="accent2"/>
                </a:solidFill>
                <a:latin typeface="+mn-lt"/>
                <a:ea typeface="Open Sans Light" charset="0"/>
                <a:cs typeface="Open Sans Light" charset="0"/>
              </a:defRPr>
            </a:lvl1pPr>
          </a:lstStyle>
          <a:p>
            <a:r>
              <a:rPr lang="ru-RU"/>
              <a:t>Цели и задачи</a:t>
            </a:r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87044" y="345373"/>
            <a:ext cx="0" cy="45561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E54CA7C-5720-E64A-B9FA-E9BEE5119AED}"/>
              </a:ext>
            </a:extLst>
          </p:cNvPr>
          <p:cNvSpPr/>
          <p:nvPr userDrawn="1"/>
        </p:nvSpPr>
        <p:spPr>
          <a:xfrm>
            <a:off x="11515236" y="6296891"/>
            <a:ext cx="608797" cy="561109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15235" y="6387440"/>
            <a:ext cx="608797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fld id="{EF717E07-C66C-6149-98B7-03ADCD069AD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D0A688-43B7-1C4C-B942-46313BE04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044" y="6492452"/>
            <a:ext cx="3431813" cy="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5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17E07-C66C-6149-98B7-03ADCD069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43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gif"/><Relationship Id="rId10" Type="http://schemas.openxmlformats.org/officeDocument/2006/relationships/image" Target="../media/image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F925B-C071-D94C-8F71-703CF7B3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724" y="1893576"/>
            <a:ext cx="7001522" cy="2941437"/>
          </a:xfrm>
        </p:spPr>
        <p:txBody>
          <a:bodyPr>
            <a:normAutofit/>
          </a:bodyPr>
          <a:lstStyle/>
          <a:p>
            <a:r>
              <a:rPr lang="ru-RU" cap="all" dirty="0"/>
              <a:t>автоматизация проектирования железобетонных подпорных стен уголкового типа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5745F6-1219-F04F-8991-139BD7474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724" y="5196075"/>
            <a:ext cx="6844449" cy="1391235"/>
          </a:xfrm>
        </p:spPr>
        <p:txBody>
          <a:bodyPr>
            <a:normAutofit/>
          </a:bodyPr>
          <a:lstStyle/>
          <a:p>
            <a:r>
              <a:rPr lang="ru-RU" dirty="0"/>
              <a:t>Выполнил: </a:t>
            </a:r>
            <a:r>
              <a:rPr lang="ru-RU" dirty="0" smtClean="0"/>
              <a:t>Студент группы САП-271 Иноземцева </a:t>
            </a:r>
            <a:r>
              <a:rPr lang="ru-RU" dirty="0"/>
              <a:t>А.А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Научный руководитель: к.т.н</a:t>
            </a:r>
            <a:r>
              <a:rPr lang="ru-RU" dirty="0"/>
              <a:t>. Нестеров </a:t>
            </a:r>
            <a:r>
              <a:rPr lang="ru-RU" dirty="0" smtClean="0"/>
              <a:t>И.В</a:t>
            </a:r>
            <a:r>
              <a:rPr lang="ru-RU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417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22131" y="1329989"/>
            <a:ext cx="47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Преимущества </a:t>
            </a:r>
            <a:r>
              <a:rPr lang="en-US" sz="2400" dirty="0"/>
              <a:t>Grasshopper</a:t>
            </a:r>
            <a:r>
              <a:rPr lang="ru-RU" sz="2400" dirty="0"/>
              <a:t>:</a:t>
            </a:r>
            <a:endParaRPr lang="ru-RU" sz="3200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DD090E6-82C6-2349-B5A5-C87D21B176A9}"/>
              </a:ext>
            </a:extLst>
          </p:cNvPr>
          <p:cNvCxnSpPr/>
          <p:nvPr/>
        </p:nvCxnSpPr>
        <p:spPr>
          <a:xfrm>
            <a:off x="6167893" y="2899867"/>
            <a:ext cx="0" cy="210469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5801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010190" y="1304332"/>
            <a:ext cx="4473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Недостатки </a:t>
            </a:r>
            <a:r>
              <a:rPr lang="en-US" sz="2400" dirty="0"/>
              <a:t>Grasshopper</a:t>
            </a:r>
            <a:r>
              <a:rPr lang="ru-RU" sz="2400" dirty="0"/>
              <a:t>:</a:t>
            </a:r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22629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960701" y="2752774"/>
            <a:ext cx="44695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Наглядность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Доступность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Быстрое </a:t>
            </a:r>
            <a:r>
              <a:rPr lang="ru-RU" dirty="0" err="1"/>
              <a:t>прототипирование</a:t>
            </a:r>
            <a:r>
              <a:rPr lang="ru-RU" dirty="0"/>
              <a:t> 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Интерактивность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7162590" y="2749541"/>
            <a:ext cx="44695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Необходимость установки дополнительного  платного ПО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Низкая производительность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Зависимость от плагинов 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Слабая масштабируемость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Сложность поддержки </a:t>
            </a:r>
          </a:p>
        </p:txBody>
      </p:sp>
      <p:sp>
        <p:nvSpPr>
          <p:cNvPr id="18" name="Shape 2600">
            <a:extLst>
              <a:ext uri="{FF2B5EF4-FFF2-40B4-BE49-F238E27FC236}">
                <a16:creationId xmlns:a16="http://schemas.microsoft.com/office/drawing/2014/main" id="{7223D495-6474-2841-9099-BD3433C5062C}"/>
              </a:ext>
            </a:extLst>
          </p:cNvPr>
          <p:cNvSpPr/>
          <p:nvPr/>
        </p:nvSpPr>
        <p:spPr>
          <a:xfrm>
            <a:off x="960701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22" name="Shape 2601">
            <a:extLst>
              <a:ext uri="{FF2B5EF4-FFF2-40B4-BE49-F238E27FC236}">
                <a16:creationId xmlns:a16="http://schemas.microsoft.com/office/drawing/2014/main" id="{067B016B-7FDD-4145-84B4-4F5BBD1EBE07}"/>
              </a:ext>
            </a:extLst>
          </p:cNvPr>
          <p:cNvSpPr/>
          <p:nvPr/>
        </p:nvSpPr>
        <p:spPr>
          <a:xfrm>
            <a:off x="7162590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" y="4901682"/>
            <a:ext cx="1175429" cy="11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Выбранное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60" y="2185357"/>
            <a:ext cx="3592465" cy="4145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Создание </a:t>
            </a:r>
            <a:r>
              <a:rPr lang="en-US" sz="2000" dirty="0"/>
              <a:t>BIM</a:t>
            </a:r>
            <a:r>
              <a:rPr lang="ru-RU" sz="2000" dirty="0"/>
              <a:t> </a:t>
            </a:r>
            <a:r>
              <a:rPr lang="en-US" sz="2000" dirty="0"/>
              <a:t>-</a:t>
            </a:r>
            <a:r>
              <a:rPr lang="ru-RU" sz="2000" dirty="0"/>
              <a:t> модели подпорной стенки в </a:t>
            </a:r>
            <a:r>
              <a:rPr lang="en-US" sz="2000" dirty="0" err="1"/>
              <a:t>Tekla</a:t>
            </a:r>
            <a:r>
              <a:rPr lang="en-US" sz="2000" dirty="0"/>
              <a:t> Structures</a:t>
            </a:r>
            <a:r>
              <a:rPr lang="ru-RU" sz="2000" dirty="0"/>
              <a:t>, отрисовки  опалубочных  чертежей в </a:t>
            </a:r>
            <a:r>
              <a:rPr lang="en-US" sz="2000" dirty="0"/>
              <a:t>Autocad </a:t>
            </a:r>
            <a:r>
              <a:rPr lang="ru-RU" sz="2000" dirty="0"/>
              <a:t>и сведение ведомостей объемов работ с использованием </a:t>
            </a:r>
            <a:r>
              <a:rPr lang="ru-RU" sz="2000" b="1" dirty="0"/>
              <a:t>единого</a:t>
            </a:r>
            <a:r>
              <a:rPr lang="ru-RU" sz="2000" dirty="0"/>
              <a:t> </a:t>
            </a:r>
            <a:r>
              <a:rPr lang="en-US" sz="2000" dirty="0"/>
              <a:t>Excel</a:t>
            </a:r>
            <a:r>
              <a:rPr lang="ru-RU" sz="2000" dirty="0"/>
              <a:t> </a:t>
            </a:r>
            <a:r>
              <a:rPr lang="en-US" sz="2000" dirty="0"/>
              <a:t>-</a:t>
            </a:r>
            <a:r>
              <a:rPr lang="ru-RU" sz="2000" dirty="0"/>
              <a:t> файла исходных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3121923" y="1002012"/>
            <a:ext cx="855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2"/>
                </a:solidFill>
              </a:rPr>
              <a:t>Приложение на </a:t>
            </a:r>
            <a:r>
              <a:rPr lang="en-US" b="1" dirty="0">
                <a:solidFill>
                  <a:schemeClr val="accent2"/>
                </a:solidFill>
              </a:rPr>
              <a:t>Python </a:t>
            </a:r>
            <a:r>
              <a:rPr lang="ru-RU" b="1" dirty="0">
                <a:solidFill>
                  <a:schemeClr val="accent2"/>
                </a:solidFill>
              </a:rPr>
              <a:t>для создания подпорной стенки в </a:t>
            </a:r>
            <a:r>
              <a:rPr lang="en-US" b="1" dirty="0">
                <a:solidFill>
                  <a:schemeClr val="accent2"/>
                </a:solidFill>
              </a:rPr>
              <a:t>Autocad </a:t>
            </a:r>
            <a:r>
              <a:rPr lang="ru-RU" b="1" dirty="0">
                <a:solidFill>
                  <a:schemeClr val="accent2"/>
                </a:solidFill>
              </a:rPr>
              <a:t>и </a:t>
            </a:r>
            <a:r>
              <a:rPr lang="en-US" b="1" dirty="0" err="1">
                <a:solidFill>
                  <a:schemeClr val="accent2"/>
                </a:solidFill>
              </a:rPr>
              <a:t>Tekla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0" y="5648131"/>
            <a:ext cx="855563" cy="8555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1390" t="-1448" r="161" b="1448"/>
          <a:stretch/>
        </p:blipFill>
        <p:spPr>
          <a:xfrm>
            <a:off x="5519058" y="1546729"/>
            <a:ext cx="4270827" cy="48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Выбранное 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22131" y="1329989"/>
            <a:ext cx="477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Преимущества </a:t>
            </a:r>
          </a:p>
          <a:p>
            <a:pPr algn="ctr"/>
            <a:r>
              <a:rPr lang="ru-RU" sz="2400" dirty="0"/>
              <a:t>Кода на </a:t>
            </a:r>
            <a:r>
              <a:rPr lang="en-US" sz="2400" dirty="0"/>
              <a:t>Python</a:t>
            </a:r>
            <a:r>
              <a:rPr lang="ru-RU" sz="2400" dirty="0"/>
              <a:t>:</a:t>
            </a:r>
            <a:endParaRPr lang="ru-RU" sz="3200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DD090E6-82C6-2349-B5A5-C87D21B176A9}"/>
              </a:ext>
            </a:extLst>
          </p:cNvPr>
          <p:cNvCxnSpPr/>
          <p:nvPr/>
        </p:nvCxnSpPr>
        <p:spPr>
          <a:xfrm>
            <a:off x="6167893" y="2899867"/>
            <a:ext cx="0" cy="210469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5801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010190" y="1304332"/>
            <a:ext cx="4473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Недостатки </a:t>
            </a:r>
          </a:p>
          <a:p>
            <a:pPr algn="ctr"/>
            <a:r>
              <a:rPr lang="ru-RU" sz="2400" dirty="0"/>
              <a:t>Кода на </a:t>
            </a:r>
            <a:r>
              <a:rPr lang="en-US" sz="2400" dirty="0"/>
              <a:t>Python </a:t>
            </a:r>
            <a:r>
              <a:rPr lang="ru-RU" sz="2400" dirty="0"/>
              <a:t>:</a:t>
            </a:r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22629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960701" y="2752774"/>
            <a:ext cx="4469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Свободный продукт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Более высокая производительность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Гибкость и контроль 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Масштабируемость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Повторное использование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Версионность и документация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Интеграция с другими системами</a:t>
            </a:r>
            <a:endParaRPr lang="ru-RU" sz="16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7162590" y="2749541"/>
            <a:ext cx="44695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Высокий порог входа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Долгая разработка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Сложность отладки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Меньшая наглядность</a:t>
            </a:r>
          </a:p>
        </p:txBody>
      </p:sp>
      <p:sp>
        <p:nvSpPr>
          <p:cNvPr id="18" name="Shape 2600">
            <a:extLst>
              <a:ext uri="{FF2B5EF4-FFF2-40B4-BE49-F238E27FC236}">
                <a16:creationId xmlns:a16="http://schemas.microsoft.com/office/drawing/2014/main" id="{7223D495-6474-2841-9099-BD3433C5062C}"/>
              </a:ext>
            </a:extLst>
          </p:cNvPr>
          <p:cNvSpPr/>
          <p:nvPr/>
        </p:nvSpPr>
        <p:spPr>
          <a:xfrm>
            <a:off x="960701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22" name="Shape 2601">
            <a:extLst>
              <a:ext uri="{FF2B5EF4-FFF2-40B4-BE49-F238E27FC236}">
                <a16:creationId xmlns:a16="http://schemas.microsoft.com/office/drawing/2014/main" id="{067B016B-7FDD-4145-84B4-4F5BBD1EBE07}"/>
              </a:ext>
            </a:extLst>
          </p:cNvPr>
          <p:cNvSpPr/>
          <p:nvPr/>
        </p:nvSpPr>
        <p:spPr>
          <a:xfrm>
            <a:off x="7162590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8" y="4945224"/>
            <a:ext cx="1009158" cy="100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Исходные данные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10" name="Рисунок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74" y="871795"/>
            <a:ext cx="6347717" cy="5698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1" y="1662908"/>
            <a:ext cx="3394780" cy="4138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Общий вид вкладки _ПС в </a:t>
            </a:r>
            <a:r>
              <a:rPr lang="ru-RU" sz="2000" dirty="0" err="1"/>
              <a:t>Excel</a:t>
            </a:r>
            <a:r>
              <a:rPr lang="ru-RU" sz="2000" dirty="0"/>
              <a:t> файле </a:t>
            </a:r>
            <a:r>
              <a:rPr lang="ru-RU" sz="2000" dirty="0" err="1"/>
              <a:t>Data</a:t>
            </a:r>
            <a:r>
              <a:rPr lang="ru-RU" sz="2000" dirty="0"/>
              <a:t> со всеми исходными данными и параметрами искусственного сооружения ИССО1.1.1 и его составляющих.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390" t="-1448" r="161" b="1448"/>
          <a:stretch/>
        </p:blipFill>
        <p:spPr>
          <a:xfrm>
            <a:off x="3640747" y="1286649"/>
            <a:ext cx="4270827" cy="4868497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223215" y="3992020"/>
            <a:ext cx="2760882" cy="14181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3002" y="4068897"/>
            <a:ext cx="280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Зеленые ячейки заполняет ПОЛЬЗОВАТЕЛЬ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109763" y="4438650"/>
            <a:ext cx="1012081" cy="52631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38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 animBg="1"/>
      <p:bldP spid="8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Расчет количества арматуры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855" y="1088128"/>
            <a:ext cx="3607170" cy="2232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Общий вид вкладки Р1.1 в </a:t>
            </a:r>
            <a:r>
              <a:rPr lang="en-US" sz="2000" dirty="0"/>
              <a:t>Excel</a:t>
            </a:r>
            <a:r>
              <a:rPr lang="ru-RU" sz="2000" dirty="0"/>
              <a:t> файле* </a:t>
            </a:r>
            <a:r>
              <a:rPr lang="en-US" sz="2000" dirty="0"/>
              <a:t>ARM</a:t>
            </a:r>
            <a:r>
              <a:rPr lang="ru-RU" sz="2000" dirty="0"/>
              <a:t>_ПСТ - расчетного листа объемов арматуры ростверка Р1.1 секции подпорной стены</a:t>
            </a:r>
            <a:endParaRPr lang="ru-RU" sz="2200" dirty="0"/>
          </a:p>
          <a:p>
            <a:pPr marL="0" indent="0">
              <a:buNone/>
            </a:pPr>
            <a:r>
              <a:rPr lang="ru-RU" sz="1600" dirty="0"/>
              <a:t>* - не разрабатывался в рамках магистерской диссертации</a:t>
            </a:r>
            <a:endParaRPr lang="ru-RU" sz="2000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78"/>
          <a:stretch/>
        </p:blipFill>
        <p:spPr bwMode="auto">
          <a:xfrm>
            <a:off x="3905025" y="911352"/>
            <a:ext cx="7419486" cy="5606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297855" y="4068221"/>
            <a:ext cx="2327572" cy="110786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42417" y="4145097"/>
            <a:ext cx="2229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Excel-файл </a:t>
            </a:r>
            <a:r>
              <a:rPr lang="ru-RU" sz="2800" dirty="0" err="1"/>
              <a:t>Data</a:t>
            </a:r>
            <a:endParaRPr lang="ru-RU" sz="2800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2757226" y="4176197"/>
            <a:ext cx="1016000" cy="406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10800000">
            <a:off x="2703363" y="4692804"/>
            <a:ext cx="1016000" cy="406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79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Расчет объемов работ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5855" y="740048"/>
            <a:ext cx="3465363" cy="153749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000" dirty="0"/>
              <a:t>Общий вид вкладки ВОР_ПС в </a:t>
            </a:r>
            <a:r>
              <a:rPr lang="en-US" sz="2000" dirty="0"/>
              <a:t>Excel </a:t>
            </a:r>
            <a:r>
              <a:rPr lang="ru-RU" sz="2000" dirty="0"/>
              <a:t>файле </a:t>
            </a:r>
            <a:r>
              <a:rPr lang="en-US" sz="2000" dirty="0"/>
              <a:t>Data</a:t>
            </a:r>
            <a:r>
              <a:rPr lang="ru-RU" sz="2000" dirty="0"/>
              <a:t> со всеми подсчитанными и ссылочными значениями объемов. 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0360" y="1016000"/>
            <a:ext cx="8505495" cy="5395341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9470534" y="2568723"/>
            <a:ext cx="2543665" cy="1354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9639107" y="2769133"/>
            <a:ext cx="2605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Excel-файл </a:t>
            </a:r>
            <a:r>
              <a:rPr lang="en-US" sz="2800" dirty="0"/>
              <a:t>ARM</a:t>
            </a:r>
            <a:endParaRPr lang="ru-RU" sz="2800" dirty="0"/>
          </a:p>
        </p:txBody>
      </p:sp>
      <p:sp>
        <p:nvSpPr>
          <p:cNvPr id="5" name="Стрелка влево 4"/>
          <p:cNvSpPr/>
          <p:nvPr/>
        </p:nvSpPr>
        <p:spPr>
          <a:xfrm>
            <a:off x="6559550" y="2662312"/>
            <a:ext cx="2762250" cy="33655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лево 9"/>
          <p:cNvSpPr/>
          <p:nvPr/>
        </p:nvSpPr>
        <p:spPr>
          <a:xfrm>
            <a:off x="6559550" y="3378782"/>
            <a:ext cx="2762250" cy="33655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9470534" y="4567931"/>
            <a:ext cx="2543665" cy="1354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9656396" y="4768341"/>
            <a:ext cx="2605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Excel-</a:t>
            </a:r>
            <a:r>
              <a:rPr lang="ru-RU" sz="2800" dirty="0"/>
              <a:t>файл ВОР_ПСТ</a:t>
            </a:r>
          </a:p>
        </p:txBody>
      </p:sp>
      <p:sp>
        <p:nvSpPr>
          <p:cNvPr id="20" name="Стрелка влево 19"/>
          <p:cNvSpPr/>
          <p:nvPr/>
        </p:nvSpPr>
        <p:spPr>
          <a:xfrm rot="10800000">
            <a:off x="8362950" y="4884152"/>
            <a:ext cx="1071244" cy="722484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5" grpId="0" animBg="1"/>
      <p:bldP spid="10" grpId="0" animBg="1"/>
      <p:bldP spid="18" grpId="0" animBg="1"/>
      <p:bldP spid="19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Вывод Ведомости объемов работ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0" y="1078709"/>
            <a:ext cx="3556145" cy="28582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Общий вид вкладки Ведомости объемов работ в </a:t>
            </a:r>
            <a:r>
              <a:rPr lang="en-US" sz="2000" dirty="0"/>
              <a:t>Excel</a:t>
            </a:r>
            <a:r>
              <a:rPr lang="ru-RU" sz="2000" dirty="0"/>
              <a:t> файле ВОР_ПСТ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ru-RU" sz="2000" dirty="0"/>
              <a:t>Является готовым документом, подлежащим обязательному приложению в состав томов рабочей документации.</a:t>
            </a:r>
          </a:p>
        </p:txBody>
      </p:sp>
      <p:pic>
        <p:nvPicPr>
          <p:cNvPr id="7" name="Рисунок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10" y="688714"/>
            <a:ext cx="7545663" cy="5927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Скругленный прямоугольник 5"/>
          <p:cNvSpPr/>
          <p:nvPr/>
        </p:nvSpPr>
        <p:spPr>
          <a:xfrm>
            <a:off x="298153" y="4489450"/>
            <a:ext cx="2327572" cy="150791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96578" y="4766351"/>
            <a:ext cx="2229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Excel-файл </a:t>
            </a:r>
            <a:r>
              <a:rPr lang="ru-RU" sz="2800" dirty="0" err="1"/>
              <a:t>Data</a:t>
            </a:r>
            <a:endParaRPr lang="ru-RU" sz="2800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2781692" y="4766351"/>
            <a:ext cx="1225550" cy="68025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7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Макет чертежа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90223" y="995082"/>
            <a:ext cx="8971876" cy="52658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33" y="1406979"/>
            <a:ext cx="10577162" cy="47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Программная реализация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30" y="886161"/>
            <a:ext cx="6271108" cy="4486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27236" y="2175872"/>
            <a:ext cx="1884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Считывание исходных данных</a:t>
            </a:r>
          </a:p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Вход в программу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27236" y="1150631"/>
            <a:ext cx="1884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Заполнение исходных данных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29777" y="4518659"/>
            <a:ext cx="1884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Отрисовка всех составляющих чертежа подпорной стенки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6185" y="4483644"/>
            <a:ext cx="18842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Создание 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BIM-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модели</a:t>
            </a:r>
          </a:p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подпорной стенки</a:t>
            </a:r>
          </a:p>
          <a:p>
            <a:endParaRPr lang="ru-RU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1160" y="1411402"/>
            <a:ext cx="46270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Class Wall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– хранит в себе все размеры и параметры одной секции подпорной стены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Class Walls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– хранит в себе параметры всех секций сооружения, включая топологию</a:t>
            </a:r>
          </a:p>
          <a:p>
            <a:r>
              <a:rPr lang="en-US" sz="1600" dirty="0"/>
              <a:t> </a:t>
            </a:r>
            <a:endParaRPr lang="ru-RU" sz="1600" dirty="0"/>
          </a:p>
          <a:p>
            <a:endParaRPr lang="ru-RU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1160" y="3474224"/>
            <a:ext cx="47580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GetSizePoint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– возвращает три координаты, необходимые для простановки размера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GetRecSize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– рассчитывает параметры рамки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GetStringPoint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– возвращает точку для постановки названий видов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22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Интерфейс программы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2" y="935990"/>
            <a:ext cx="11515882" cy="3150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8241899" y="826627"/>
            <a:ext cx="21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2"/>
                </a:solidFill>
              </a:rPr>
              <a:t>Работа с </a:t>
            </a:r>
            <a:r>
              <a:rPr lang="en-US" b="1" dirty="0">
                <a:solidFill>
                  <a:schemeClr val="accent2"/>
                </a:solidFill>
              </a:rPr>
              <a:t>Autocad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76" y="1985223"/>
            <a:ext cx="5972656" cy="40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Прямая со стрелкой 15"/>
          <p:cNvCxnSpPr/>
          <p:nvPr/>
        </p:nvCxnSpPr>
        <p:spPr>
          <a:xfrm>
            <a:off x="6234056" y="4906283"/>
            <a:ext cx="12532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7675581" y="3137910"/>
            <a:ext cx="0" cy="788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6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86" y="339049"/>
            <a:ext cx="10180720" cy="506896"/>
          </a:xfrm>
        </p:spPr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1" y="1606540"/>
            <a:ext cx="3845748" cy="4316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Подпорные стены применяются в гражданском и промышленном строительстве для удержания грунтовых масс от обрушения.</a:t>
            </a:r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6292882" y="961910"/>
            <a:ext cx="358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2"/>
                </a:solidFill>
              </a:rPr>
              <a:t>Общий вид подпорной стены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2745"/>
          <a:stretch/>
        </p:blipFill>
        <p:spPr>
          <a:xfrm>
            <a:off x="4521200" y="1379041"/>
            <a:ext cx="7129794" cy="44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Результат работы модуля </a:t>
            </a:r>
            <a:r>
              <a:rPr lang="en-US" b="1" dirty="0" err="1"/>
              <a:t>AutocadWork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7" y="1043779"/>
            <a:ext cx="11267783" cy="53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Интерфейс программы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8790539" y="1509069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2"/>
                </a:solidFill>
              </a:rPr>
              <a:t>Работа с </a:t>
            </a:r>
            <a:r>
              <a:rPr lang="en-US" b="1" dirty="0" err="1">
                <a:solidFill>
                  <a:schemeClr val="accent2"/>
                </a:solidFill>
              </a:rPr>
              <a:t>Tekla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1" y="2000374"/>
            <a:ext cx="11286261" cy="30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7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Результат работы модуля </a:t>
            </a:r>
            <a:r>
              <a:rPr lang="en-US" b="1" dirty="0" err="1"/>
              <a:t>TeklaWork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0" y="963775"/>
            <a:ext cx="8426599" cy="54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5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cs typeface="Arial" panose="020B0604020202020204" pitchFamily="34" charset="0"/>
              </a:rPr>
              <a:t>Работа программы </a:t>
            </a:r>
            <a:r>
              <a:rPr lang="ru-RU" b="1" dirty="0"/>
              <a:t>модуль </a:t>
            </a:r>
            <a:r>
              <a:rPr lang="en-US" b="1" dirty="0" err="1"/>
              <a:t>AutocadWork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5" name="Запись работы с Autoca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2965" y="1013319"/>
            <a:ext cx="9464039" cy="50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cs typeface="Arial" panose="020B0604020202020204" pitchFamily="34" charset="0"/>
              </a:rPr>
              <a:t>Работа программы </a:t>
            </a:r>
            <a:r>
              <a:rPr lang="ru-RU" b="1" dirty="0"/>
              <a:t>модуль </a:t>
            </a:r>
            <a:r>
              <a:rPr lang="en-US" b="1" dirty="0" err="1"/>
              <a:t>TeklaWork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6" name="Запись работы с Tekla Struktu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074" y="1007201"/>
            <a:ext cx="9400918" cy="503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01F08-199C-EB40-9441-5B619B15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464031"/>
            <a:ext cx="10180720" cy="506896"/>
          </a:xfrm>
        </p:spPr>
        <p:txBody>
          <a:bodyPr/>
          <a:lstStyle/>
          <a:p>
            <a:r>
              <a:rPr lang="ru-RU" b="1" dirty="0">
                <a:cs typeface="Arial" panose="020B0604020202020204" pitchFamily="34" charset="0"/>
              </a:rPr>
              <a:t>Заключение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4E806-D83C-B34C-84D1-305CCF1E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25</a:t>
            </a:fld>
            <a:endParaRPr lang="ru-RU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8B79E461-F6FB-104A-83DD-86D262ABD0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8720197"/>
              </p:ext>
            </p:extLst>
          </p:nvPr>
        </p:nvGraphicFramePr>
        <p:xfrm>
          <a:off x="4068053" y="1219305"/>
          <a:ext cx="8055979" cy="4449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 descr="Одна шестеренка">
            <a:extLst>
              <a:ext uri="{FF2B5EF4-FFF2-40B4-BE49-F238E27FC236}">
                <a16:creationId xmlns:a16="http://schemas.microsoft.com/office/drawing/2014/main" id="{4EACD957-8669-6548-BD86-9BE8438D2A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390197" y="3080898"/>
            <a:ext cx="694917" cy="694917"/>
          </a:xfrm>
          <a:prstGeom prst="rect">
            <a:avLst/>
          </a:prstGeom>
        </p:spPr>
      </p:pic>
      <p:pic>
        <p:nvPicPr>
          <p:cNvPr id="27" name="Рисунок 26" descr="Блок-схема">
            <a:extLst>
              <a:ext uri="{FF2B5EF4-FFF2-40B4-BE49-F238E27FC236}">
                <a16:creationId xmlns:a16="http://schemas.microsoft.com/office/drawing/2014/main" id="{2687E982-C31F-9A49-8C49-5FF792B00C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337536" y="1436867"/>
            <a:ext cx="747578" cy="747578"/>
          </a:xfrm>
          <a:prstGeom prst="rect">
            <a:avLst/>
          </a:prstGeom>
        </p:spPr>
      </p:pic>
      <p:sp>
        <p:nvSpPr>
          <p:cNvPr id="14" name="Shape 2611">
            <a:extLst>
              <a:ext uri="{FF2B5EF4-FFF2-40B4-BE49-F238E27FC236}">
                <a16:creationId xmlns:a16="http://schemas.microsoft.com/office/drawing/2014/main" id="{05898CCC-4BA3-AD4F-8D1C-825570BDE6E0}"/>
              </a:ext>
            </a:extLst>
          </p:cNvPr>
          <p:cNvSpPr/>
          <p:nvPr/>
        </p:nvSpPr>
        <p:spPr>
          <a:xfrm>
            <a:off x="5406480" y="4811486"/>
            <a:ext cx="678634" cy="46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 txBox="1">
            <a:spLocks/>
          </p:cNvSpPr>
          <p:nvPr/>
        </p:nvSpPr>
        <p:spPr>
          <a:xfrm>
            <a:off x="685800" y="1271635"/>
            <a:ext cx="3871686" cy="45719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00" dirty="0"/>
              <a:t>В ходе выполнения магистерской диссертации была достигнута поставленная цель – разработана программная система, позволяющая ускорить и стандартизировать процесс проектирования подпорных стен с минимальным участием инженера – проектировщика.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42AAE73-5309-084A-9F13-AF072F2AC4D0}"/>
              </a:ext>
            </a:extLst>
          </p:cNvPr>
          <p:cNvSpPr txBox="1">
            <a:spLocks/>
          </p:cNvSpPr>
          <p:nvPr/>
        </p:nvSpPr>
        <p:spPr>
          <a:xfrm>
            <a:off x="487044" y="1023257"/>
            <a:ext cx="4140707" cy="4920343"/>
          </a:xfrm>
          <a:prstGeom prst="roundRect">
            <a:avLst>
              <a:gd name="adj" fmla="val 4817"/>
            </a:avLst>
          </a:prstGeom>
          <a:ln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9853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0" name="Полилиния 9"/>
          <p:cNvSpPr/>
          <p:nvPr/>
        </p:nvSpPr>
        <p:spPr>
          <a:xfrm>
            <a:off x="7611037" y="245346"/>
            <a:ext cx="4262386" cy="850589"/>
          </a:xfrm>
          <a:custGeom>
            <a:avLst/>
            <a:gdLst>
              <a:gd name="connsiteX0" fmla="*/ 0 w 3349193"/>
              <a:gd name="connsiteY0" fmla="*/ 84484 h 506893"/>
              <a:gd name="connsiteX1" fmla="*/ 84484 w 3349193"/>
              <a:gd name="connsiteY1" fmla="*/ 0 h 506893"/>
              <a:gd name="connsiteX2" fmla="*/ 3264709 w 3349193"/>
              <a:gd name="connsiteY2" fmla="*/ 0 h 506893"/>
              <a:gd name="connsiteX3" fmla="*/ 3349193 w 3349193"/>
              <a:gd name="connsiteY3" fmla="*/ 84484 h 506893"/>
              <a:gd name="connsiteX4" fmla="*/ 3349193 w 3349193"/>
              <a:gd name="connsiteY4" fmla="*/ 422409 h 506893"/>
              <a:gd name="connsiteX5" fmla="*/ 3264709 w 3349193"/>
              <a:gd name="connsiteY5" fmla="*/ 506893 h 506893"/>
              <a:gd name="connsiteX6" fmla="*/ 84484 w 3349193"/>
              <a:gd name="connsiteY6" fmla="*/ 506893 h 506893"/>
              <a:gd name="connsiteX7" fmla="*/ 0 w 3349193"/>
              <a:gd name="connsiteY7" fmla="*/ 422409 h 506893"/>
              <a:gd name="connsiteX8" fmla="*/ 0 w 3349193"/>
              <a:gd name="connsiteY8" fmla="*/ 84484 h 50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9193" h="506893">
                <a:moveTo>
                  <a:pt x="0" y="84484"/>
                </a:moveTo>
                <a:cubicBezTo>
                  <a:pt x="0" y="37825"/>
                  <a:pt x="37825" y="0"/>
                  <a:pt x="84484" y="0"/>
                </a:cubicBezTo>
                <a:lnTo>
                  <a:pt x="3264709" y="0"/>
                </a:lnTo>
                <a:cubicBezTo>
                  <a:pt x="3311368" y="0"/>
                  <a:pt x="3349193" y="37825"/>
                  <a:pt x="3349193" y="84484"/>
                </a:cubicBezTo>
                <a:lnTo>
                  <a:pt x="3349193" y="422409"/>
                </a:lnTo>
                <a:cubicBezTo>
                  <a:pt x="3349193" y="469068"/>
                  <a:pt x="3311368" y="506893"/>
                  <a:pt x="3264709" y="506893"/>
                </a:cubicBezTo>
                <a:lnTo>
                  <a:pt x="84484" y="506893"/>
                </a:lnTo>
                <a:cubicBezTo>
                  <a:pt x="37825" y="506893"/>
                  <a:pt x="0" y="469068"/>
                  <a:pt x="0" y="422409"/>
                </a:cubicBezTo>
                <a:lnTo>
                  <a:pt x="0" y="84484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4754" tIns="104754" rIns="104754" bIns="104754" numCol="1" spcCol="1270" anchor="ctr" anchorCtr="0">
            <a:noAutofit/>
          </a:bodyPr>
          <a:lstStyle/>
          <a:p>
            <a:pPr lvl="0" algn="ctr" defTabSz="9334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b="1" i="0" kern="1200" dirty="0"/>
              <a:t>Спасибо за внимание!</a:t>
            </a:r>
            <a:endParaRPr lang="ru-RU" sz="2400" kern="1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434" y="6282124"/>
            <a:ext cx="7002166" cy="350904"/>
          </a:xfrm>
          <a:solidFill>
            <a:schemeClr val="tx2">
              <a:lumMod val="75000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Подпорная стенка в виде скал из арт бетона на территории парка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DreamWood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5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3262499" y="1074215"/>
            <a:ext cx="566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2"/>
                </a:solidFill>
              </a:rPr>
              <a:t>Схема устройства уголковой подпорной стенки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945FE1-6FE0-4C3A-A158-F80A2AB257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4405" y="1390453"/>
            <a:ext cx="7218144" cy="49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1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01F08-199C-EB40-9441-5B619B15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Цели и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4E806-D83C-B34C-84D1-305CCF1E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4</a:t>
            </a:fld>
            <a:endParaRPr lang="ru-RU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8B79E461-F6FB-104A-83DD-86D262ABD0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843218"/>
              </p:ext>
            </p:extLst>
          </p:nvPr>
        </p:nvGraphicFramePr>
        <p:xfrm>
          <a:off x="3900668" y="1393901"/>
          <a:ext cx="8055979" cy="4449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 descr="Одна шестеренка">
            <a:extLst>
              <a:ext uri="{FF2B5EF4-FFF2-40B4-BE49-F238E27FC236}">
                <a16:creationId xmlns:a16="http://schemas.microsoft.com/office/drawing/2014/main" id="{4EACD957-8669-6548-BD86-9BE8438D2A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210537" y="2433108"/>
            <a:ext cx="457200" cy="457200"/>
          </a:xfrm>
          <a:prstGeom prst="rect">
            <a:avLst/>
          </a:prstGeom>
        </p:spPr>
      </p:pic>
      <p:pic>
        <p:nvPicPr>
          <p:cNvPr id="21" name="Рисунок 20" descr="Исследование">
            <a:extLst>
              <a:ext uri="{FF2B5EF4-FFF2-40B4-BE49-F238E27FC236}">
                <a16:creationId xmlns:a16="http://schemas.microsoft.com/office/drawing/2014/main" id="{0D4439D1-E7DC-FE4D-86E4-DF536EA10C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19372" y="5250842"/>
            <a:ext cx="457200" cy="457200"/>
          </a:xfrm>
          <a:prstGeom prst="rect">
            <a:avLst/>
          </a:prstGeom>
        </p:spPr>
      </p:pic>
      <p:pic>
        <p:nvPicPr>
          <p:cNvPr id="25" name="Рисунок 24" descr="Документ">
            <a:extLst>
              <a:ext uri="{FF2B5EF4-FFF2-40B4-BE49-F238E27FC236}">
                <a16:creationId xmlns:a16="http://schemas.microsoft.com/office/drawing/2014/main" id="{EB95B580-218B-074D-91CE-A0881EA419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210537" y="4347142"/>
            <a:ext cx="457200" cy="457200"/>
          </a:xfrm>
          <a:prstGeom prst="rect">
            <a:avLst/>
          </a:prstGeom>
        </p:spPr>
      </p:pic>
      <p:pic>
        <p:nvPicPr>
          <p:cNvPr id="27" name="Рисунок 26" descr="Блок-схема">
            <a:extLst>
              <a:ext uri="{FF2B5EF4-FFF2-40B4-BE49-F238E27FC236}">
                <a16:creationId xmlns:a16="http://schemas.microsoft.com/office/drawing/2014/main" id="{2687E982-C31F-9A49-8C49-5FF792B00C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210537" y="1549398"/>
            <a:ext cx="457200" cy="457200"/>
          </a:xfrm>
          <a:prstGeom prst="rect">
            <a:avLst/>
          </a:prstGeom>
        </p:spPr>
      </p:pic>
      <p:sp>
        <p:nvSpPr>
          <p:cNvPr id="14" name="Shape 2611">
            <a:extLst>
              <a:ext uri="{FF2B5EF4-FFF2-40B4-BE49-F238E27FC236}">
                <a16:creationId xmlns:a16="http://schemas.microsoft.com/office/drawing/2014/main" id="{05898CCC-4BA3-AD4F-8D1C-825570BDE6E0}"/>
              </a:ext>
            </a:extLst>
          </p:cNvPr>
          <p:cNvSpPr/>
          <p:nvPr/>
        </p:nvSpPr>
        <p:spPr>
          <a:xfrm>
            <a:off x="5299437" y="3491725"/>
            <a:ext cx="279400" cy="25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 txBox="1">
            <a:spLocks/>
          </p:cNvSpPr>
          <p:nvPr/>
        </p:nvSpPr>
        <p:spPr>
          <a:xfrm>
            <a:off x="859273" y="1964393"/>
            <a:ext cx="3396248" cy="39792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Ускорение создания и минимизация ошибок при выпуске и изменении документации для железобетонных подпорных стен уголкового типа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4" y="1378672"/>
            <a:ext cx="520662" cy="520662"/>
          </a:xfrm>
          <a:prstGeom prst="rect">
            <a:avLst/>
          </a:prstGeom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D42AAE73-5309-084A-9F13-AF072F2AC4D0}"/>
              </a:ext>
            </a:extLst>
          </p:cNvPr>
          <p:cNvSpPr txBox="1">
            <a:spLocks/>
          </p:cNvSpPr>
          <p:nvPr/>
        </p:nvSpPr>
        <p:spPr>
          <a:xfrm>
            <a:off x="487044" y="1393901"/>
            <a:ext cx="4140707" cy="4549699"/>
          </a:xfrm>
          <a:prstGeom prst="roundRect">
            <a:avLst>
              <a:gd name="adj" fmla="val 4817"/>
            </a:avLst>
          </a:prstGeom>
          <a:ln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5559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A77D6-F675-784E-9C3F-978C4897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Структура диссертации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248537-1462-684A-8680-CC13F274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5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30C1DC6-15F1-D542-B416-37A2EA7EF049}"/>
              </a:ext>
            </a:extLst>
          </p:cNvPr>
          <p:cNvGrpSpPr/>
          <p:nvPr/>
        </p:nvGrpSpPr>
        <p:grpSpPr>
          <a:xfrm>
            <a:off x="805117" y="1087385"/>
            <a:ext cx="10705146" cy="5450884"/>
            <a:chOff x="356300" y="599007"/>
            <a:chExt cx="11474070" cy="5842407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65462FFA-2BB4-9248-8034-48E3298F0D99}"/>
                </a:ext>
              </a:extLst>
            </p:cNvPr>
            <p:cNvGrpSpPr/>
            <p:nvPr/>
          </p:nvGrpSpPr>
          <p:grpSpPr>
            <a:xfrm>
              <a:off x="356300" y="1892107"/>
              <a:ext cx="11474070" cy="4549307"/>
              <a:chOff x="374556" y="2297346"/>
              <a:chExt cx="11474070" cy="4549307"/>
            </a:xfrm>
          </p:grpSpPr>
          <p:sp>
            <p:nvSpPr>
              <p:cNvPr id="21" name="Фигура, имеющая форму буквы L 20">
                <a:extLst>
                  <a:ext uri="{FF2B5EF4-FFF2-40B4-BE49-F238E27FC236}">
                    <a16:creationId xmlns:a16="http://schemas.microsoft.com/office/drawing/2014/main" id="{C8456CB0-BC2B-D743-8ABB-97E8C8217271}"/>
                  </a:ext>
                </a:extLst>
              </p:cNvPr>
              <p:cNvSpPr/>
              <p:nvPr/>
            </p:nvSpPr>
            <p:spPr>
              <a:xfrm rot="5400000">
                <a:off x="905012" y="3948256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id="{2EBA84BB-17E8-694A-B8E0-099FCC837CFF}"/>
                  </a:ext>
                </a:extLst>
              </p:cNvPr>
              <p:cNvSpPr/>
              <p:nvPr/>
            </p:nvSpPr>
            <p:spPr>
              <a:xfrm>
                <a:off x="638298" y="4742641"/>
                <a:ext cx="2400310" cy="2104012"/>
              </a:xfrm>
              <a:custGeom>
                <a:avLst/>
                <a:gdLst>
                  <a:gd name="connsiteX0" fmla="*/ 0 w 2400310"/>
                  <a:gd name="connsiteY0" fmla="*/ 0 h 2104012"/>
                  <a:gd name="connsiteX1" fmla="*/ 2400310 w 2400310"/>
                  <a:gd name="connsiteY1" fmla="*/ 0 h 2104012"/>
                  <a:gd name="connsiteX2" fmla="*/ 2400310 w 2400310"/>
                  <a:gd name="connsiteY2" fmla="*/ 2104012 h 2104012"/>
                  <a:gd name="connsiteX3" fmla="*/ 0 w 2400310"/>
                  <a:gd name="connsiteY3" fmla="*/ 2104012 h 2104012"/>
                  <a:gd name="connsiteX4" fmla="*/ 0 w 2400310"/>
                  <a:gd name="connsiteY4" fmla="*/ 0 h 210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310" h="2104012">
                    <a:moveTo>
                      <a:pt x="0" y="0"/>
                    </a:moveTo>
                    <a:lnTo>
                      <a:pt x="2400310" y="0"/>
                    </a:lnTo>
                    <a:lnTo>
                      <a:pt x="2400310" y="2104012"/>
                    </a:lnTo>
                    <a:lnTo>
                      <a:pt x="0" y="21040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3350" tIns="133350" rIns="133350" bIns="133350" numCol="1" spcCol="1270" anchor="t" anchorCtr="0">
                <a:noAutofit/>
              </a:bodyPr>
              <a:lstStyle/>
              <a:p>
                <a:pPr lvl="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b="1" i="0" kern="1200" dirty="0">
                    <a:ea typeface="Proxima Nova Cond" charset="0"/>
                    <a:cs typeface="Proxima Nova Cond" charset="0"/>
                  </a:rPr>
                  <a:t>Задача</a:t>
                </a:r>
              </a:p>
              <a:p>
                <a:pPr marL="0" lvl="1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ru-RU" sz="1600" b="0" i="0" kern="1200" dirty="0">
                    <a:ea typeface="Proxima Nova Condensed Light" charset="0"/>
                    <a:cs typeface="Proxima Nova Condensed Light" charset="0"/>
                  </a:rPr>
                  <a:t>Упрощение выпуска документации для подпорных стен</a:t>
                </a:r>
              </a:p>
            </p:txBody>
          </p:sp>
          <p:sp>
            <p:nvSpPr>
              <p:cNvPr id="23" name="Треугольник 22">
                <a:extLst>
                  <a:ext uri="{FF2B5EF4-FFF2-40B4-BE49-F238E27FC236}">
                    <a16:creationId xmlns:a16="http://schemas.microsoft.com/office/drawing/2014/main" id="{FCCA77A7-F1CF-D44A-B767-44C07A3684EC}"/>
                  </a:ext>
                </a:extLst>
              </p:cNvPr>
              <p:cNvSpPr/>
              <p:nvPr/>
            </p:nvSpPr>
            <p:spPr>
              <a:xfrm>
                <a:off x="2580392" y="3938564"/>
                <a:ext cx="452888" cy="452888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Фигура, имеющая форму буквы L 23">
                <a:extLst>
                  <a:ext uri="{FF2B5EF4-FFF2-40B4-BE49-F238E27FC236}">
                    <a16:creationId xmlns:a16="http://schemas.microsoft.com/office/drawing/2014/main" id="{A8EB6642-69E4-1540-8490-D99B923486F5}"/>
                  </a:ext>
                </a:extLst>
              </p:cNvPr>
              <p:cNvSpPr/>
              <p:nvPr/>
            </p:nvSpPr>
            <p:spPr>
              <a:xfrm rot="5400000">
                <a:off x="3843461" y="3221133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9DC54B75-CE3A-8441-90C4-89A808BEE91C}"/>
                  </a:ext>
                </a:extLst>
              </p:cNvPr>
              <p:cNvSpPr/>
              <p:nvPr/>
            </p:nvSpPr>
            <p:spPr>
              <a:xfrm>
                <a:off x="3576747" y="4015519"/>
                <a:ext cx="2400310" cy="2104012"/>
              </a:xfrm>
              <a:custGeom>
                <a:avLst/>
                <a:gdLst>
                  <a:gd name="connsiteX0" fmla="*/ 0 w 2400310"/>
                  <a:gd name="connsiteY0" fmla="*/ 0 h 2104012"/>
                  <a:gd name="connsiteX1" fmla="*/ 2400310 w 2400310"/>
                  <a:gd name="connsiteY1" fmla="*/ 0 h 2104012"/>
                  <a:gd name="connsiteX2" fmla="*/ 2400310 w 2400310"/>
                  <a:gd name="connsiteY2" fmla="*/ 2104012 h 2104012"/>
                  <a:gd name="connsiteX3" fmla="*/ 0 w 2400310"/>
                  <a:gd name="connsiteY3" fmla="*/ 2104012 h 2104012"/>
                  <a:gd name="connsiteX4" fmla="*/ 0 w 2400310"/>
                  <a:gd name="connsiteY4" fmla="*/ 0 h 210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310" h="2104012">
                    <a:moveTo>
                      <a:pt x="0" y="0"/>
                    </a:moveTo>
                    <a:lnTo>
                      <a:pt x="2400310" y="0"/>
                    </a:lnTo>
                    <a:lnTo>
                      <a:pt x="2400310" y="2104012"/>
                    </a:lnTo>
                    <a:lnTo>
                      <a:pt x="0" y="21040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3350" tIns="133350" rIns="133350" bIns="133350" numCol="1" spcCol="1270" anchor="t" anchorCtr="0">
                <a:noAutofit/>
              </a:bodyPr>
              <a:lstStyle/>
              <a:p>
                <a:pPr lvl="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b="1" i="0" kern="1200" dirty="0">
                    <a:ea typeface="Proxima Nova Cond" charset="0"/>
                    <a:cs typeface="Proxima Nova Cond" charset="0"/>
                  </a:rPr>
                  <a:t>Найденные решения</a:t>
                </a:r>
              </a:p>
              <a:p>
                <a:pPr marL="285750" lvl="1" indent="-285750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>
                    <a:ea typeface="Proxima Nova Condensed Light" charset="0"/>
                    <a:cs typeface="Proxima Nova Condensed Light" charset="0"/>
                  </a:rPr>
                  <a:t>VBA</a:t>
                </a:r>
                <a:endParaRPr lang="ru-RU" sz="1600" b="0" i="0" kern="1200" dirty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b="0" i="0" kern="1200" dirty="0">
                    <a:ea typeface="Proxima Nova Condensed Light" charset="0"/>
                    <a:cs typeface="Proxima Nova Condensed Light" charset="0"/>
                  </a:rPr>
                  <a:t>Grasshopper</a:t>
                </a:r>
                <a:endParaRPr lang="ru-RU" sz="1600" b="0" i="0" kern="1200" dirty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>
                    <a:ea typeface="Proxima Nova Condensed Light" charset="0"/>
                    <a:cs typeface="Proxima Nova Condensed Light" charset="0"/>
                  </a:rPr>
                  <a:t>Python</a:t>
                </a: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endParaRPr lang="ru-RU" sz="1600" b="0" i="0" kern="1200" dirty="0">
                  <a:ea typeface="Proxima Nova Condensed Light" charset="0"/>
                  <a:cs typeface="Proxima Nova Condensed Light" charset="0"/>
                </a:endParaRPr>
              </a:p>
            </p:txBody>
          </p:sp>
          <p:sp>
            <p:nvSpPr>
              <p:cNvPr id="26" name="Треугольник 25">
                <a:extLst>
                  <a:ext uri="{FF2B5EF4-FFF2-40B4-BE49-F238E27FC236}">
                    <a16:creationId xmlns:a16="http://schemas.microsoft.com/office/drawing/2014/main" id="{ED263F45-D39F-0743-8467-CCF67E489CF7}"/>
                  </a:ext>
                </a:extLst>
              </p:cNvPr>
              <p:cNvSpPr/>
              <p:nvPr/>
            </p:nvSpPr>
            <p:spPr>
              <a:xfrm>
                <a:off x="5518841" y="3211442"/>
                <a:ext cx="452888" cy="452888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Фигура, имеющая форму буквы L 26">
                <a:extLst>
                  <a:ext uri="{FF2B5EF4-FFF2-40B4-BE49-F238E27FC236}">
                    <a16:creationId xmlns:a16="http://schemas.microsoft.com/office/drawing/2014/main" id="{46512764-B4FA-6843-922B-58FD521B0181}"/>
                  </a:ext>
                </a:extLst>
              </p:cNvPr>
              <p:cNvSpPr/>
              <p:nvPr/>
            </p:nvSpPr>
            <p:spPr>
              <a:xfrm rot="5400000">
                <a:off x="6781910" y="2494011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id="{A6A1D7BC-CF60-F84B-BBC3-BA4EB9BB5C28}"/>
                  </a:ext>
                </a:extLst>
              </p:cNvPr>
              <p:cNvSpPr/>
              <p:nvPr/>
            </p:nvSpPr>
            <p:spPr>
              <a:xfrm>
                <a:off x="6517860" y="3309738"/>
                <a:ext cx="2400311" cy="2104012"/>
              </a:xfrm>
              <a:custGeom>
                <a:avLst/>
                <a:gdLst>
                  <a:gd name="connsiteX0" fmla="*/ 0 w 2400310"/>
                  <a:gd name="connsiteY0" fmla="*/ 0 h 2104012"/>
                  <a:gd name="connsiteX1" fmla="*/ 2400310 w 2400310"/>
                  <a:gd name="connsiteY1" fmla="*/ 0 h 2104012"/>
                  <a:gd name="connsiteX2" fmla="*/ 2400310 w 2400310"/>
                  <a:gd name="connsiteY2" fmla="*/ 2104012 h 2104012"/>
                  <a:gd name="connsiteX3" fmla="*/ 0 w 2400310"/>
                  <a:gd name="connsiteY3" fmla="*/ 2104012 h 2104012"/>
                  <a:gd name="connsiteX4" fmla="*/ 0 w 2400310"/>
                  <a:gd name="connsiteY4" fmla="*/ 0 h 210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310" h="2104012">
                    <a:moveTo>
                      <a:pt x="0" y="0"/>
                    </a:moveTo>
                    <a:lnTo>
                      <a:pt x="2400310" y="0"/>
                    </a:lnTo>
                    <a:lnTo>
                      <a:pt x="2400310" y="2104012"/>
                    </a:lnTo>
                    <a:lnTo>
                      <a:pt x="0" y="21040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3350" tIns="133350" rIns="133350" bIns="133350" numCol="1" spcCol="1270" anchor="t" anchorCtr="0">
                <a:noAutofit/>
              </a:bodyPr>
              <a:lstStyle/>
              <a:p>
                <a:pPr lvl="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b="1" i="0" kern="1200" dirty="0">
                    <a:ea typeface="Proxima Nova Cond" charset="0"/>
                    <a:cs typeface="Proxima Nova Cond" charset="0"/>
                  </a:rPr>
                  <a:t>Выбранное решение</a:t>
                </a:r>
              </a:p>
              <a:p>
                <a:pPr marL="0" lvl="1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600" dirty="0">
                    <a:ea typeface="Proxima Nova Condensed Light" charset="0"/>
                    <a:cs typeface="Proxima Nova Condensed Light" charset="0"/>
                  </a:rPr>
                  <a:t>Python:</a:t>
                </a:r>
              </a:p>
              <a:p>
                <a:pPr marL="285750" lvl="1" indent="-285750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 err="1">
                    <a:ea typeface="Proxima Nova Condensed Light" charset="0"/>
                    <a:cs typeface="Proxima Nova Condensed Light" charset="0"/>
                  </a:rPr>
                  <a:t>OpenPyXl</a:t>
                </a:r>
                <a:endParaRPr lang="ru-RU" sz="1600" b="0" i="0" kern="1200" dirty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b="0" i="0" kern="1200" dirty="0" err="1">
                    <a:ea typeface="Proxima Nova Condensed Light" charset="0"/>
                    <a:cs typeface="Proxima Nova Condensed Light" charset="0"/>
                  </a:rPr>
                  <a:t>PyAutocad</a:t>
                </a:r>
                <a:endParaRPr lang="en-US" sz="1600" b="0" i="0" kern="1200" dirty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 err="1">
                    <a:ea typeface="Proxima Nova Condensed Light" charset="0"/>
                    <a:cs typeface="Proxima Nova Condensed Light" charset="0"/>
                  </a:rPr>
                  <a:t>Tekla</a:t>
                </a:r>
                <a:r>
                  <a:rPr lang="en-US" sz="1600" dirty="0">
                    <a:ea typeface="Proxima Nova Condensed Light" charset="0"/>
                    <a:cs typeface="Proxima Nova Condensed Light" charset="0"/>
                  </a:rPr>
                  <a:t> </a:t>
                </a:r>
                <a:r>
                  <a:rPr lang="en-US" sz="1600" dirty="0" err="1">
                    <a:ea typeface="Proxima Nova Condensed Light" charset="0"/>
                    <a:cs typeface="Proxima Nova Condensed Light" charset="0"/>
                  </a:rPr>
                  <a:t>Api</a:t>
                </a:r>
                <a:endParaRPr lang="en-US" sz="1600" dirty="0">
                  <a:ea typeface="Proxima Nova Condensed Light" charset="0"/>
                  <a:cs typeface="Proxima Nova Condensed Light" charset="0"/>
                </a:endParaRPr>
              </a:p>
            </p:txBody>
          </p:sp>
          <p:sp>
            <p:nvSpPr>
              <p:cNvPr id="29" name="Треугольник 28">
                <a:extLst>
                  <a:ext uri="{FF2B5EF4-FFF2-40B4-BE49-F238E27FC236}">
                    <a16:creationId xmlns:a16="http://schemas.microsoft.com/office/drawing/2014/main" id="{DF8FBF7B-D8AF-1B49-B9B9-80FE76D5F9B3}"/>
                  </a:ext>
                </a:extLst>
              </p:cNvPr>
              <p:cNvSpPr/>
              <p:nvPr/>
            </p:nvSpPr>
            <p:spPr>
              <a:xfrm>
                <a:off x="8457290" y="2484320"/>
                <a:ext cx="452888" cy="452888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Фигура, имеющая форму буквы L 29">
                <a:extLst>
                  <a:ext uri="{FF2B5EF4-FFF2-40B4-BE49-F238E27FC236}">
                    <a16:creationId xmlns:a16="http://schemas.microsoft.com/office/drawing/2014/main" id="{A204C0A3-9F0A-9C4C-A729-3D43695623E9}"/>
                  </a:ext>
                </a:extLst>
              </p:cNvPr>
              <p:cNvSpPr/>
              <p:nvPr/>
            </p:nvSpPr>
            <p:spPr>
              <a:xfrm rot="5400000">
                <a:off x="9720359" y="1766890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4F83D50-2AD2-D941-946D-38BFA445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812" y="2766892"/>
              <a:ext cx="728500" cy="1130986"/>
            </a:xfrm>
            <a:prstGeom prst="rect">
              <a:avLst/>
            </a:prstGeom>
          </p:spPr>
        </p:pic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BE9EAA25-6090-AC44-92C5-FEFFC7CAE1A1}"/>
                </a:ext>
              </a:extLst>
            </p:cNvPr>
            <p:cNvGrpSpPr/>
            <p:nvPr/>
          </p:nvGrpSpPr>
          <p:grpSpPr>
            <a:xfrm>
              <a:off x="4192809" y="1968364"/>
              <a:ext cx="709679" cy="1186666"/>
              <a:chOff x="4151428" y="1518161"/>
              <a:chExt cx="1125843" cy="1882540"/>
            </a:xfrm>
          </p:grpSpPr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6420F123-6E17-194B-8B27-46DD2791A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1428" y="2856338"/>
                <a:ext cx="1105223" cy="544363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B0B3E595-630F-B247-AAA9-5F5FA3438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1428" y="2203746"/>
                <a:ext cx="1125843" cy="507248"/>
              </a:xfrm>
              <a:prstGeom prst="rect">
                <a:avLst/>
              </a:prstGeom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090E47DE-D7D5-DC41-B12C-1F3658D5F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1428" y="1518161"/>
                <a:ext cx="1092851" cy="540239"/>
              </a:xfrm>
              <a:prstGeom prst="rect">
                <a:avLst/>
              </a:prstGeom>
            </p:spPr>
          </p:pic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762D28B7-6829-144A-9E7D-E503C65C1400}"/>
                </a:ext>
              </a:extLst>
            </p:cNvPr>
            <p:cNvGrpSpPr/>
            <p:nvPr/>
          </p:nvGrpSpPr>
          <p:grpSpPr>
            <a:xfrm>
              <a:off x="7089998" y="1157044"/>
              <a:ext cx="737944" cy="1386418"/>
              <a:chOff x="7068881" y="633629"/>
              <a:chExt cx="1170681" cy="2199428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4C3205C0-5C54-184E-B03A-FD41DC66E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8881" y="2278538"/>
                <a:ext cx="1125843" cy="554519"/>
              </a:xfrm>
              <a:prstGeom prst="rect">
                <a:avLst/>
              </a:prstGeom>
            </p:spPr>
          </p:pic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C4C09786-20CF-6D48-996D-784D2DC77323}"/>
                  </a:ext>
                </a:extLst>
              </p:cNvPr>
              <p:cNvGrpSpPr/>
              <p:nvPr/>
            </p:nvGrpSpPr>
            <p:grpSpPr>
              <a:xfrm>
                <a:off x="7113719" y="633629"/>
                <a:ext cx="1125843" cy="1317646"/>
                <a:chOff x="4235316" y="1323337"/>
                <a:chExt cx="1125843" cy="1317646"/>
              </a:xfrm>
            </p:grpSpPr>
            <p:pic>
              <p:nvPicPr>
                <p:cNvPr id="16" name="Рисунок 15">
                  <a:extLst>
                    <a:ext uri="{FF2B5EF4-FFF2-40B4-BE49-F238E27FC236}">
                      <a16:creationId xmlns:a16="http://schemas.microsoft.com/office/drawing/2014/main" id="{A5784EA7-0423-BC4A-AD19-E3BB44B9D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316" y="2133734"/>
                  <a:ext cx="1125843" cy="507249"/>
                </a:xfrm>
                <a:prstGeom prst="rect">
                  <a:avLst/>
                </a:prstGeom>
              </p:spPr>
            </p:pic>
            <p:pic>
              <p:nvPicPr>
                <p:cNvPr id="17" name="Рисунок 16">
                  <a:extLst>
                    <a:ext uri="{FF2B5EF4-FFF2-40B4-BE49-F238E27FC236}">
                      <a16:creationId xmlns:a16="http://schemas.microsoft.com/office/drawing/2014/main" id="{7F7B8E4A-7E6B-7A41-B627-F99A1B47C8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316" y="1323337"/>
                  <a:ext cx="1092851" cy="54023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C448D5E-7056-F740-BA55-A168617C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0098" y="599007"/>
              <a:ext cx="1121821" cy="1011756"/>
            </a:xfrm>
            <a:prstGeom prst="rect">
              <a:avLst/>
            </a:prstGeom>
          </p:spPr>
        </p:pic>
      </p:grpSp>
      <p:sp>
        <p:nvSpPr>
          <p:cNvPr id="32" name="Полилиния 31">
            <a:extLst>
              <a:ext uri="{FF2B5EF4-FFF2-40B4-BE49-F238E27FC236}">
                <a16:creationId xmlns:a16="http://schemas.microsoft.com/office/drawing/2014/main" id="{A6A1D7BC-CF60-F84B-BBC3-BA4EB9BB5C28}"/>
              </a:ext>
            </a:extLst>
          </p:cNvPr>
          <p:cNvSpPr/>
          <p:nvPr/>
        </p:nvSpPr>
        <p:spPr>
          <a:xfrm>
            <a:off x="9254351" y="2468273"/>
            <a:ext cx="2404478" cy="3188018"/>
          </a:xfrm>
          <a:custGeom>
            <a:avLst/>
            <a:gdLst>
              <a:gd name="connsiteX0" fmla="*/ 0 w 2400310"/>
              <a:gd name="connsiteY0" fmla="*/ 0 h 2104012"/>
              <a:gd name="connsiteX1" fmla="*/ 2400310 w 2400310"/>
              <a:gd name="connsiteY1" fmla="*/ 0 h 2104012"/>
              <a:gd name="connsiteX2" fmla="*/ 2400310 w 2400310"/>
              <a:gd name="connsiteY2" fmla="*/ 2104012 h 2104012"/>
              <a:gd name="connsiteX3" fmla="*/ 0 w 2400310"/>
              <a:gd name="connsiteY3" fmla="*/ 2104012 h 2104012"/>
              <a:gd name="connsiteX4" fmla="*/ 0 w 2400310"/>
              <a:gd name="connsiteY4" fmla="*/ 0 h 210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310" h="2104012">
                <a:moveTo>
                  <a:pt x="0" y="0"/>
                </a:moveTo>
                <a:lnTo>
                  <a:pt x="2400310" y="0"/>
                </a:lnTo>
                <a:lnTo>
                  <a:pt x="2400310" y="2104012"/>
                </a:lnTo>
                <a:lnTo>
                  <a:pt x="0" y="21040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3350" tIns="133350" rIns="133350" bIns="133350" numCol="1" spcCol="1270" anchor="t" anchorCtr="0">
            <a:noAutofit/>
          </a:bodyPr>
          <a:lstStyle/>
          <a:p>
            <a:pPr lvl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b="1" dirty="0">
                <a:ea typeface="Proxima Nova Cond" charset="0"/>
                <a:cs typeface="Proxima Nova Cond" charset="0"/>
              </a:rPr>
              <a:t>Результаты</a:t>
            </a:r>
          </a:p>
          <a:p>
            <a:pPr marL="0" lvl="1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ru-RU" sz="1600" dirty="0">
                <a:ea typeface="Proxima Nova Condensed Light" charset="0"/>
                <a:cs typeface="Proxima Nova Condensed Light" charset="0"/>
              </a:rPr>
              <a:t>Автоматизированное</a:t>
            </a:r>
          </a:p>
          <a:p>
            <a:pPr marL="285750" lvl="1" indent="-28575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ru-RU" sz="1600" dirty="0">
                <a:ea typeface="Proxima Nova Condensed Light" charset="0"/>
                <a:cs typeface="Proxima Nova Condensed Light" charset="0"/>
              </a:rPr>
              <a:t>Создание опалубочных чертежей</a:t>
            </a:r>
          </a:p>
          <a:p>
            <a:pPr marL="285750" lvl="1" indent="-28575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ru-RU" sz="1600" b="0" i="0" kern="1200" dirty="0">
                <a:ea typeface="Proxima Nova Condensed Light" charset="0"/>
                <a:cs typeface="Proxima Nova Condensed Light" charset="0"/>
              </a:rPr>
              <a:t>Создание </a:t>
            </a:r>
            <a:r>
              <a:rPr lang="en-US" sz="1600" b="0" i="0" kern="1200" dirty="0">
                <a:ea typeface="Proxima Nova Condensed Light" charset="0"/>
                <a:cs typeface="Proxima Nova Condensed Light" charset="0"/>
              </a:rPr>
              <a:t>BIM-</a:t>
            </a:r>
            <a:r>
              <a:rPr lang="ru-RU" sz="1600" b="0" i="0" kern="1200" dirty="0">
                <a:ea typeface="Proxima Nova Condensed Light" charset="0"/>
                <a:cs typeface="Proxima Nova Condensed Light" charset="0"/>
              </a:rPr>
              <a:t>модели</a:t>
            </a:r>
          </a:p>
          <a:p>
            <a:pPr marL="285750" lvl="1" indent="-28575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ru-RU" sz="1600" dirty="0">
                <a:ea typeface="Proxima Nova Condensed Light" charset="0"/>
                <a:cs typeface="Proxima Nova Condensed Light" charset="0"/>
              </a:rPr>
              <a:t>Создание ведомостей объемов работ</a:t>
            </a:r>
            <a:endParaRPr lang="ru-RU" sz="1600" b="0" i="0" kern="1200" dirty="0">
              <a:ea typeface="Proxima Nova Condensed Light" charset="0"/>
              <a:cs typeface="Proxima Nova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0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86" y="339049"/>
            <a:ext cx="10180720" cy="506896"/>
          </a:xfrm>
        </p:spPr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Существующее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1" y="1662908"/>
            <a:ext cx="3738320" cy="4138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Создание </a:t>
            </a:r>
            <a:r>
              <a:rPr lang="en-US" sz="2000" dirty="0"/>
              <a:t>BIM</a:t>
            </a:r>
            <a:r>
              <a:rPr lang="ru-RU" sz="2000" dirty="0"/>
              <a:t> модели подпорной стенки в </a:t>
            </a:r>
            <a:r>
              <a:rPr lang="en-US" sz="2000" dirty="0" err="1"/>
              <a:t>Tekla</a:t>
            </a:r>
            <a:r>
              <a:rPr lang="en-US" sz="2000" dirty="0"/>
              <a:t> Structures</a:t>
            </a:r>
            <a:r>
              <a:rPr lang="ru-RU" sz="2000" dirty="0"/>
              <a:t>, чертежей в </a:t>
            </a:r>
            <a:r>
              <a:rPr lang="en-US" sz="2000" dirty="0"/>
              <a:t>Autocad</a:t>
            </a:r>
            <a:r>
              <a:rPr lang="ru-RU" sz="2000" dirty="0"/>
              <a:t> и подсчет объемов работ в </a:t>
            </a:r>
            <a:r>
              <a:rPr lang="en-US" sz="2000" dirty="0"/>
              <a:t>Excel</a:t>
            </a:r>
            <a:r>
              <a:rPr lang="ru-RU" sz="2000" dirty="0"/>
              <a:t> вручную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4585085" y="961911"/>
            <a:ext cx="706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2"/>
                </a:solidFill>
              </a:rPr>
              <a:t>Отрисовка модели, чертежей и подсчет объемов ВРУЧНУЮ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0" y="4473401"/>
            <a:ext cx="1458761" cy="145876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3214"/>
          <a:stretch/>
        </p:blipFill>
        <p:spPr>
          <a:xfrm>
            <a:off x="4192073" y="1450137"/>
            <a:ext cx="7697180" cy="46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91" y="1694165"/>
            <a:ext cx="3546871" cy="4151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Отрисовка ведомостей объемов работ и спецификаций для подпорной стенки в </a:t>
            </a:r>
            <a:r>
              <a:rPr lang="en-US" sz="2000" dirty="0"/>
              <a:t>Autocad </a:t>
            </a:r>
            <a:r>
              <a:rPr lang="ru-RU" sz="2000" dirty="0"/>
              <a:t>с помощью макросов на </a:t>
            </a:r>
            <a:r>
              <a:rPr lang="en-US" sz="2000" dirty="0"/>
              <a:t>VBA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4099678" y="1002012"/>
            <a:ext cx="678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2"/>
                </a:solidFill>
              </a:rPr>
              <a:t>Макросы отрисовки ведомостей и спецификаций на </a:t>
            </a:r>
            <a:r>
              <a:rPr lang="en-US" b="1" dirty="0">
                <a:solidFill>
                  <a:schemeClr val="accent2"/>
                </a:solidFill>
              </a:rPr>
              <a:t>VBA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763" y="1371344"/>
            <a:ext cx="8117870" cy="48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0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685801" y="1614176"/>
            <a:ext cx="47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Преимущества </a:t>
            </a:r>
            <a:r>
              <a:rPr lang="en-US" sz="2400" dirty="0"/>
              <a:t>VBA</a:t>
            </a:r>
            <a:r>
              <a:rPr lang="ru-RU" sz="2400" dirty="0"/>
              <a:t>:</a:t>
            </a:r>
            <a:endParaRPr lang="ru-RU" sz="3200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DD090E6-82C6-2349-B5A5-C87D21B176A9}"/>
              </a:ext>
            </a:extLst>
          </p:cNvPr>
          <p:cNvCxnSpPr/>
          <p:nvPr/>
        </p:nvCxnSpPr>
        <p:spPr>
          <a:xfrm>
            <a:off x="6167893" y="2899867"/>
            <a:ext cx="0" cy="210469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5801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6973860" y="1588519"/>
            <a:ext cx="4473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Недостатки </a:t>
            </a:r>
            <a:r>
              <a:rPr lang="en-US" sz="2400" dirty="0"/>
              <a:t>VBA</a:t>
            </a:r>
            <a:r>
              <a:rPr lang="ru-RU" sz="2400" dirty="0"/>
              <a:t>:</a:t>
            </a:r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22629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960701" y="2752774"/>
            <a:ext cx="44695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Полная интеграция с </a:t>
            </a:r>
            <a:r>
              <a:rPr lang="ru-RU" dirty="0" err="1"/>
              <a:t>AutoCAD</a:t>
            </a:r>
            <a:endParaRPr lang="en-US" dirty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Простота развертывания </a:t>
            </a:r>
            <a:endParaRPr lang="en-US" dirty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Поддержка старых версий </a:t>
            </a:r>
            <a:r>
              <a:rPr lang="ru-RU" dirty="0" err="1"/>
              <a:t>AutoCAD</a:t>
            </a:r>
            <a:endParaRPr lang="en-US" dirty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Высокая скорость работы</a:t>
            </a:r>
            <a:r>
              <a:rPr lang="en-US" dirty="0"/>
              <a:t> (</a:t>
            </a:r>
            <a:r>
              <a:rPr lang="ru-RU" dirty="0"/>
              <a:t>преимущественно)  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7162590" y="2749541"/>
            <a:ext cx="44695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Устаревший язык</a:t>
            </a:r>
            <a:endParaRPr lang="en-US" dirty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Ограниченные возможности </a:t>
            </a:r>
            <a:endParaRPr lang="en-US" dirty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Нет доступа к внешним библиотекам </a:t>
            </a:r>
            <a:endParaRPr lang="en-US" dirty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Неудобство одновременной работы с несколькими платформами</a:t>
            </a:r>
          </a:p>
        </p:txBody>
      </p:sp>
      <p:sp>
        <p:nvSpPr>
          <p:cNvPr id="18" name="Shape 2600">
            <a:extLst>
              <a:ext uri="{FF2B5EF4-FFF2-40B4-BE49-F238E27FC236}">
                <a16:creationId xmlns:a16="http://schemas.microsoft.com/office/drawing/2014/main" id="{7223D495-6474-2841-9099-BD3433C5062C}"/>
              </a:ext>
            </a:extLst>
          </p:cNvPr>
          <p:cNvSpPr/>
          <p:nvPr/>
        </p:nvSpPr>
        <p:spPr>
          <a:xfrm>
            <a:off x="960701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22" name="Shape 2601">
            <a:extLst>
              <a:ext uri="{FF2B5EF4-FFF2-40B4-BE49-F238E27FC236}">
                <a16:creationId xmlns:a16="http://schemas.microsoft.com/office/drawing/2014/main" id="{067B016B-7FDD-4145-84B4-4F5BBD1EBE07}"/>
              </a:ext>
            </a:extLst>
          </p:cNvPr>
          <p:cNvSpPr/>
          <p:nvPr/>
        </p:nvSpPr>
        <p:spPr>
          <a:xfrm>
            <a:off x="7162590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5" y="4942530"/>
            <a:ext cx="952731" cy="9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92" y="1699773"/>
            <a:ext cx="3088540" cy="4145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Создание </a:t>
            </a:r>
            <a:r>
              <a:rPr lang="en-US" sz="2000" dirty="0"/>
              <a:t>BIM</a:t>
            </a:r>
            <a:r>
              <a:rPr lang="ru-RU" sz="2000" dirty="0"/>
              <a:t> </a:t>
            </a:r>
            <a:r>
              <a:rPr lang="en-US" sz="2000" dirty="0"/>
              <a:t>-</a:t>
            </a:r>
            <a:r>
              <a:rPr lang="ru-RU" sz="2000" dirty="0"/>
              <a:t> модели подпорной стенки в </a:t>
            </a:r>
            <a:r>
              <a:rPr lang="en-US" sz="2000" dirty="0" err="1"/>
              <a:t>Tekla</a:t>
            </a:r>
            <a:r>
              <a:rPr lang="en-US" sz="2000" dirty="0"/>
              <a:t> Structures </a:t>
            </a:r>
            <a:r>
              <a:rPr lang="ru-RU" sz="2000" dirty="0"/>
              <a:t> с помощью редактора графических алгоритмов </a:t>
            </a:r>
            <a:r>
              <a:rPr lang="en-US" sz="2000" dirty="0"/>
              <a:t>Grasshopper</a:t>
            </a:r>
            <a:r>
              <a:rPr lang="ru-RU" sz="2000" dirty="0"/>
              <a:t> и с использованием </a:t>
            </a:r>
            <a:r>
              <a:rPr lang="en-US" sz="2000" dirty="0"/>
              <a:t>Excel</a:t>
            </a:r>
            <a:r>
              <a:rPr lang="ru-RU" sz="2000" dirty="0"/>
              <a:t> </a:t>
            </a:r>
            <a:r>
              <a:rPr lang="en-US" sz="2000" dirty="0"/>
              <a:t>-</a:t>
            </a:r>
            <a:r>
              <a:rPr lang="ru-RU" sz="2000" dirty="0"/>
              <a:t> файла исходных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4823344" y="1002012"/>
            <a:ext cx="536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2"/>
                </a:solidFill>
              </a:rPr>
              <a:t>Алгоритм моделирования подпорной стенки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16" y="1546729"/>
            <a:ext cx="8307586" cy="44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7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Пользовательские 21">
      <a:dk1>
        <a:srgbClr val="000000"/>
      </a:dk1>
      <a:lt1>
        <a:srgbClr val="FFFFFF"/>
      </a:lt1>
      <a:dk2>
        <a:srgbClr val="3C15C3"/>
      </a:dk2>
      <a:lt2>
        <a:srgbClr val="E7E6E6"/>
      </a:lt2>
      <a:accent1>
        <a:srgbClr val="FF2600"/>
      </a:accent1>
      <a:accent2>
        <a:srgbClr val="1309D9"/>
      </a:accent2>
      <a:accent3>
        <a:srgbClr val="008E00"/>
      </a:accent3>
      <a:accent4>
        <a:srgbClr val="CCA972"/>
      </a:accent4>
      <a:accent5>
        <a:srgbClr val="424242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/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РЫНКИ КАПИТАЛА И ЗЕМЛИ — копия" id="{8BFDE0B8-F9F0-8D4D-8AC2-BD365103058D}" vid="{B85551F2-1D69-A343-9917-E03BD13C85F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1_Тема Office</Template>
  <TotalTime>1778</TotalTime>
  <Words>656</Words>
  <Application>Microsoft Office PowerPoint</Application>
  <PresentationFormat>Широкоэкранный</PresentationFormat>
  <Paragraphs>161</Paragraphs>
  <Slides>26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Arial</vt:lpstr>
      <vt:lpstr>Arial Black</vt:lpstr>
      <vt:lpstr>Calibri</vt:lpstr>
      <vt:lpstr>Gill Sans</vt:lpstr>
      <vt:lpstr>Open Sans Light</vt:lpstr>
      <vt:lpstr>Open Sans Semibold</vt:lpstr>
      <vt:lpstr>Proxima Nova Cond</vt:lpstr>
      <vt:lpstr>Proxima Nova Condensed Light</vt:lpstr>
      <vt:lpstr>1_Тема Office</vt:lpstr>
      <vt:lpstr>автоматизация проектирования железобетонных подпорных стен уголкового типа</vt:lpstr>
      <vt:lpstr>Постановка задачи</vt:lpstr>
      <vt:lpstr>Постановка задачи</vt:lpstr>
      <vt:lpstr>Цели и задачи</vt:lpstr>
      <vt:lpstr>Структура диссертации</vt:lpstr>
      <vt:lpstr>Существующее решение</vt:lpstr>
      <vt:lpstr>Альтернативное решение</vt:lpstr>
      <vt:lpstr>Альтернативное решение</vt:lpstr>
      <vt:lpstr>Альтернативное решение</vt:lpstr>
      <vt:lpstr>Альтернативное решение</vt:lpstr>
      <vt:lpstr>Выбранное решение</vt:lpstr>
      <vt:lpstr>Выбранное решение</vt:lpstr>
      <vt:lpstr>Исходные данные</vt:lpstr>
      <vt:lpstr>Расчет количества арматуры</vt:lpstr>
      <vt:lpstr>Расчет объемов работ</vt:lpstr>
      <vt:lpstr>Вывод Ведомости объемов работ</vt:lpstr>
      <vt:lpstr>Макет чертежа</vt:lpstr>
      <vt:lpstr>Программная реализация</vt:lpstr>
      <vt:lpstr>Интерфейс программы</vt:lpstr>
      <vt:lpstr>Результат работы модуля AutocadWork.py</vt:lpstr>
      <vt:lpstr>Интерфейс программы</vt:lpstr>
      <vt:lpstr>Результат работы модуля TeklaWork.py</vt:lpstr>
      <vt:lpstr>Работа программы модуль AutocadWork.py</vt:lpstr>
      <vt:lpstr>Работа программы модуль TeklaWork.py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Ани Арсенян</dc:creator>
  <cp:lastModifiedBy>Ponka</cp:lastModifiedBy>
  <cp:revision>79</cp:revision>
  <cp:lastPrinted>2018-09-27T08:52:29Z</cp:lastPrinted>
  <dcterms:created xsi:type="dcterms:W3CDTF">2020-05-14T17:49:14Z</dcterms:created>
  <dcterms:modified xsi:type="dcterms:W3CDTF">2025-06-17T20:14:23Z</dcterms:modified>
</cp:coreProperties>
</file>